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8"/>
  </p:notes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le" charset="1" panose="020B0604020202020204"/>
      <p:regular r:id="rId10"/>
    </p:embeddedFont>
    <p:embeddedFont>
      <p:font typeface="Arialle Bold" charset="1" panose="020B0704020202020204"/>
      <p:regular r:id="rId11"/>
    </p:embeddedFont>
    <p:embeddedFont>
      <p:font typeface="Arialle Italics" charset="1" panose="020B0604020202090204"/>
      <p:regular r:id="rId12"/>
    </p:embeddedFont>
    <p:embeddedFont>
      <p:font typeface="Arialle Bold Italics" charset="1" panose="020B0704020202090204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Mont" charset="1" panose="00000500000000000000"/>
      <p:regular r:id="rId18"/>
    </p:embeddedFont>
    <p:embeddedFont>
      <p:font typeface="Mont Bold" charset="1" panose="00000800000000000000"/>
      <p:regular r:id="rId19"/>
    </p:embeddedFont>
    <p:embeddedFont>
      <p:font typeface="Mont Italics" charset="1" panose="00000500000000000000"/>
      <p:regular r:id="rId20"/>
    </p:embeddedFont>
    <p:embeddedFont>
      <p:font typeface="Mont Bold Italics" charset="1" panose="00000800000000000000"/>
      <p:regular r:id="rId21"/>
    </p:embeddedFont>
    <p:embeddedFont>
      <p:font typeface="DM Sans" charset="1" panose="00000000000000000000"/>
      <p:regular r:id="rId22"/>
    </p:embeddedFont>
    <p:embeddedFont>
      <p:font typeface="DM Sans Bold" charset="1" panose="00000000000000000000"/>
      <p:regular r:id="rId23"/>
    </p:embeddedFont>
    <p:embeddedFont>
      <p:font typeface="DM Sans Italics" charset="1" panose="00000000000000000000"/>
      <p:regular r:id="rId24"/>
    </p:embeddedFont>
    <p:embeddedFont>
      <p:font typeface="DM Sans Bold Italics" charset="1" panose="00000000000000000000"/>
      <p:regular r:id="rId25"/>
    </p:embeddedFont>
    <p:embeddedFont>
      <p:font typeface="Open Sans Extra Bold" charset="1" panose="020B0906030804020204"/>
      <p:regular r:id="rId26"/>
    </p:embeddedFont>
    <p:embeddedFont>
      <p:font typeface="Open Sans Extra Bold Italics" charset="1" panose="020B0906030804020204"/>
      <p:regular r:id="rId27"/>
    </p:embeddedFont>
    <p:embeddedFont>
      <p:font typeface="Libre Franklin Bold" charset="1" panose="00000800000000000000"/>
      <p:regular r:id="rId28"/>
    </p:embeddedFont>
    <p:embeddedFont>
      <p:font typeface="Libre Franklin Bold Bold" charset="1" panose="00000900000000000000"/>
      <p:regular r:id="rId29"/>
    </p:embeddedFont>
    <p:embeddedFont>
      <p:font typeface="Libre Franklin Bold Italics" charset="1" panose="00000800000000000000"/>
      <p:regular r:id="rId30"/>
    </p:embeddedFont>
    <p:embeddedFont>
      <p:font typeface="Libre Franklin Bold Bold Italics" charset="1" panose="000009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46" Target="slides/slide15.xml" Type="http://schemas.openxmlformats.org/officeDocument/2006/relationships/slide"/><Relationship Id="rId47" Target="slides/slide16.xml" Type="http://schemas.openxmlformats.org/officeDocument/2006/relationships/slide"/><Relationship Id="rId48" Target="slides/slide17.xml" Type="http://schemas.openxmlformats.org/officeDocument/2006/relationships/slide"/><Relationship Id="rId49" Target="slides/slide18.xml" Type="http://schemas.openxmlformats.org/officeDocument/2006/relationships/slide"/><Relationship Id="rId5" Target="tableStyles.xml" Type="http://schemas.openxmlformats.org/officeDocument/2006/relationships/tableStyles"/><Relationship Id="rId50" Target="slides/slide19.xml" Type="http://schemas.openxmlformats.org/officeDocument/2006/relationships/slide"/><Relationship Id="rId51" Target="slides/slide20.xml" Type="http://schemas.openxmlformats.org/officeDocument/2006/relationships/slide"/><Relationship Id="rId52" Target="slides/slide21.xml" Type="http://schemas.openxmlformats.org/officeDocument/2006/relationships/slide"/><Relationship Id="rId53" Target="slides/slide22.xml" Type="http://schemas.openxmlformats.org/officeDocument/2006/relationships/slide"/><Relationship Id="rId54" Target="slides/slide23.xml" Type="http://schemas.openxmlformats.org/officeDocument/2006/relationships/slide"/><Relationship Id="rId55" Target="slides/slide24.xml" Type="http://schemas.openxmlformats.org/officeDocument/2006/relationships/slide"/><Relationship Id="rId56" Target="slides/slide25.xml" Type="http://schemas.openxmlformats.org/officeDocument/2006/relationships/slide"/><Relationship Id="rId57" Target="slides/slide26.xml" Type="http://schemas.openxmlformats.org/officeDocument/2006/relationships/slide"/><Relationship Id="rId58" Target="slides/slide27.xml" Type="http://schemas.openxmlformats.org/officeDocument/2006/relationships/slide"/><Relationship Id="rId59" Target="slides/slide28.xml" Type="http://schemas.openxmlformats.org/officeDocument/2006/relationships/slide"/><Relationship Id="rId6" Target="fonts/font6.fntdata" Type="http://schemas.openxmlformats.org/officeDocument/2006/relationships/font"/><Relationship Id="rId60" Target="slides/slide29.xml" Type="http://schemas.openxmlformats.org/officeDocument/2006/relationships/slide"/><Relationship Id="rId61" Target="slides/slide30.xml" Type="http://schemas.openxmlformats.org/officeDocument/2006/relationships/slide"/><Relationship Id="rId62" Target="slides/slide31.xml" Type="http://schemas.openxmlformats.org/officeDocument/2006/relationships/slide"/><Relationship Id="rId63" Target="slides/slide32.xml" Type="http://schemas.openxmlformats.org/officeDocument/2006/relationships/slide"/><Relationship Id="rId64" Target="slides/slide33.xml" Type="http://schemas.openxmlformats.org/officeDocument/2006/relationships/slide"/><Relationship Id="rId65" Target="slides/slide34.xml" Type="http://schemas.openxmlformats.org/officeDocument/2006/relationships/slide"/><Relationship Id="rId66" Target="slides/slide35.xml" Type="http://schemas.openxmlformats.org/officeDocument/2006/relationships/slide"/><Relationship Id="rId67" Target="slides/slide36.xml" Type="http://schemas.openxmlformats.org/officeDocument/2006/relationships/slide"/><Relationship Id="rId68" Target="notesMasters/notesMaster1.xml" Type="http://schemas.openxmlformats.org/officeDocument/2006/relationships/notesMaster"/><Relationship Id="rId69" Target="theme/theme2.xml" Type="http://schemas.openxmlformats.org/officeDocument/2006/relationships/theme"/><Relationship Id="rId7" Target="fonts/font7.fntdata" Type="http://schemas.openxmlformats.org/officeDocument/2006/relationships/font"/><Relationship Id="rId70" Target="notesSlides/notesSlide1.xml" Type="http://schemas.openxmlformats.org/officeDocument/2006/relationships/notes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Diana</a:t>
            </a:r>
          </a:p>
          <a:p>
            <a:r>
              <a:rPr lang="en-US"/>
              <a:t>26-38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gif" Type="http://schemas.openxmlformats.org/officeDocument/2006/relationships/image"/><Relationship Id="rId5" Target="../media/image6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7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2" Target="../media/image6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6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6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png" Type="http://schemas.openxmlformats.org/officeDocument/2006/relationships/image"/><Relationship Id="rId12" Target="../media/image60.png" Type="http://schemas.openxmlformats.org/officeDocument/2006/relationships/image"/><Relationship Id="rId2" Target="../media/image3.png" Type="http://schemas.openxmlformats.org/officeDocument/2006/relationships/image"/><Relationship Id="rId3" Target="../media/image57.png" Type="http://schemas.openxmlformats.org/officeDocument/2006/relationships/image"/><Relationship Id="rId4" Target="../media/image56.png" Type="http://schemas.openxmlformats.org/officeDocument/2006/relationships/image"/><Relationship Id="rId5" Target="../media/image49.pn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49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62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9.png" Type="http://schemas.openxmlformats.org/officeDocument/2006/relationships/image"/><Relationship Id="rId11" Target="../media/image38.png" Type="http://schemas.openxmlformats.org/officeDocument/2006/relationships/image"/><Relationship Id="rId12" Target="../media/image70.png" Type="http://schemas.openxmlformats.org/officeDocument/2006/relationships/image"/><Relationship Id="rId13" Target="../media/image62.pn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73.gif" Type="http://schemas.openxmlformats.org/officeDocument/2006/relationships/image"/><Relationship Id="rId17" Target="../media/image74.png" Type="http://schemas.openxmlformats.org/officeDocument/2006/relationships/image"/><Relationship Id="rId18" Target="../media/image75.svg" Type="http://schemas.openxmlformats.org/officeDocument/2006/relationships/image"/><Relationship Id="rId19" Target="../media/image76.png" Type="http://schemas.openxmlformats.org/officeDocument/2006/relationships/image"/><Relationship Id="rId2" Target="../media/image63.png" Type="http://schemas.openxmlformats.org/officeDocument/2006/relationships/image"/><Relationship Id="rId20" Target="../media/image77.svg" Type="http://schemas.openxmlformats.org/officeDocument/2006/relationships/image"/><Relationship Id="rId21" Target="../media/image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gif" Type="http://schemas.openxmlformats.org/officeDocument/2006/relationships/image"/><Relationship Id="rId3" Target="../media/image6.pn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6.png" Type="http://schemas.openxmlformats.org/officeDocument/2006/relationships/image"/><Relationship Id="rId5" Target="../media/image84.pn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2.png" Type="http://schemas.openxmlformats.org/officeDocument/2006/relationships/image"/><Relationship Id="rId11" Target="../media/image93.svg" Type="http://schemas.openxmlformats.org/officeDocument/2006/relationships/image"/><Relationship Id="rId12" Target="../media/image94.png" Type="http://schemas.openxmlformats.org/officeDocument/2006/relationships/image"/><Relationship Id="rId13" Target="../media/image95.svg" Type="http://schemas.openxmlformats.org/officeDocument/2006/relationships/image"/><Relationship Id="rId2" Target="../media/image85.png" Type="http://schemas.openxmlformats.org/officeDocument/2006/relationships/image"/><Relationship Id="rId3" Target="../media/image86.svg" Type="http://schemas.openxmlformats.org/officeDocument/2006/relationships/image"/><Relationship Id="rId4" Target="../media/image6.png" Type="http://schemas.openxmlformats.org/officeDocument/2006/relationships/image"/><Relationship Id="rId5" Target="../media/image87.png" Type="http://schemas.openxmlformats.org/officeDocument/2006/relationships/image"/><Relationship Id="rId6" Target="../media/image88.svg" Type="http://schemas.openxmlformats.org/officeDocument/2006/relationships/image"/><Relationship Id="rId7" Target="../media/image89.png" Type="http://schemas.openxmlformats.org/officeDocument/2006/relationships/image"/><Relationship Id="rId8" Target="../media/image90.svg" Type="http://schemas.openxmlformats.org/officeDocument/2006/relationships/image"/><Relationship Id="rId9" Target="../media/image91.pn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7.svg" Type="http://schemas.openxmlformats.org/officeDocument/2006/relationships/image"/><Relationship Id="rId4" Target="../media/image98.png" Type="http://schemas.openxmlformats.org/officeDocument/2006/relationships/image"/><Relationship Id="rId5" Target="../media/image99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Relationship Id="rId8" Target="../media/image102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3.png" Type="http://schemas.openxmlformats.org/officeDocument/2006/relationships/image"/><Relationship Id="rId3" Target="../media/image84.png" Type="http://schemas.openxmlformats.org/officeDocument/2006/relationships/image"/><Relationship Id="rId4" Target="../media/image102.png" Type="http://schemas.openxmlformats.org/officeDocument/2006/relationships/image"/><Relationship Id="rId5" Target="../media/image91.png" Type="http://schemas.openxmlformats.org/officeDocument/2006/relationships/image"/><Relationship Id="rId6" Target="../media/image103.png" Type="http://schemas.openxmlformats.org/officeDocument/2006/relationships/image"/><Relationship Id="rId7" Target="../media/image104.png" Type="http://schemas.openxmlformats.org/officeDocument/2006/relationships/image"/><Relationship Id="rId8" Target="../media/image105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gif" Type="http://schemas.openxmlformats.org/officeDocument/2006/relationships/image"/><Relationship Id="rId3" Target="../media/image6.png" Type="http://schemas.openxmlformats.org/officeDocument/2006/relationships/image"/><Relationship Id="rId4" Target="../media/image106.png" Type="http://schemas.openxmlformats.org/officeDocument/2006/relationships/image"/><Relationship Id="rId5" Target="../media/image107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png" Type="http://schemas.openxmlformats.org/officeDocument/2006/relationships/image"/><Relationship Id="rId3" Target="../media/image83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08.png" Type="http://schemas.openxmlformats.org/officeDocument/2006/relationships/image"/><Relationship Id="rId4" Target="../media/image109.sv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7.svg" Type="http://schemas.openxmlformats.org/officeDocument/2006/relationships/image"/><Relationship Id="rId11" Target="../media/image118.png" Type="http://schemas.openxmlformats.org/officeDocument/2006/relationships/image"/><Relationship Id="rId12" Target="../media/image119.svg" Type="http://schemas.openxmlformats.org/officeDocument/2006/relationships/image"/><Relationship Id="rId13" Target="../media/image120.png" Type="http://schemas.openxmlformats.org/officeDocument/2006/relationships/image"/><Relationship Id="rId14" Target="../media/image121.svg" Type="http://schemas.openxmlformats.org/officeDocument/2006/relationships/image"/><Relationship Id="rId2" Target="../media/image110.png" Type="http://schemas.openxmlformats.org/officeDocument/2006/relationships/image"/><Relationship Id="rId3" Target="../media/image111.svg" Type="http://schemas.openxmlformats.org/officeDocument/2006/relationships/image"/><Relationship Id="rId4" Target="../media/image6.png" Type="http://schemas.openxmlformats.org/officeDocument/2006/relationships/image"/><Relationship Id="rId5" Target="../media/image112.png" Type="http://schemas.openxmlformats.org/officeDocument/2006/relationships/image"/><Relationship Id="rId6" Target="../media/image113.png" Type="http://schemas.openxmlformats.org/officeDocument/2006/relationships/image"/><Relationship Id="rId7" Target="../media/image114.png" Type="http://schemas.openxmlformats.org/officeDocument/2006/relationships/image"/><Relationship Id="rId8" Target="../media/image115.svg" Type="http://schemas.openxmlformats.org/officeDocument/2006/relationships/image"/><Relationship Id="rId9" Target="../media/image116.pn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7.svg" Type="http://schemas.openxmlformats.org/officeDocument/2006/relationships/image"/><Relationship Id="rId11" Target="../media/image118.png" Type="http://schemas.openxmlformats.org/officeDocument/2006/relationships/image"/><Relationship Id="rId12" Target="../media/image119.svg" Type="http://schemas.openxmlformats.org/officeDocument/2006/relationships/image"/><Relationship Id="rId13" Target="../media/image120.png" Type="http://schemas.openxmlformats.org/officeDocument/2006/relationships/image"/><Relationship Id="rId14" Target="../media/image121.svg" Type="http://schemas.openxmlformats.org/officeDocument/2006/relationships/image"/><Relationship Id="rId2" Target="../media/image110.png" Type="http://schemas.openxmlformats.org/officeDocument/2006/relationships/image"/><Relationship Id="rId3" Target="../media/image111.svg" Type="http://schemas.openxmlformats.org/officeDocument/2006/relationships/image"/><Relationship Id="rId4" Target="../media/image6.png" Type="http://schemas.openxmlformats.org/officeDocument/2006/relationships/image"/><Relationship Id="rId5" Target="../media/image122.png" Type="http://schemas.openxmlformats.org/officeDocument/2006/relationships/image"/><Relationship Id="rId6" Target="../media/image123.svg" Type="http://schemas.openxmlformats.org/officeDocument/2006/relationships/image"/><Relationship Id="rId7" Target="../media/image112.png" Type="http://schemas.openxmlformats.org/officeDocument/2006/relationships/image"/><Relationship Id="rId8" Target="../media/image113.png" Type="http://schemas.openxmlformats.org/officeDocument/2006/relationships/image"/><Relationship Id="rId9" Target="../media/image116.pn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4.png" Type="http://schemas.openxmlformats.org/officeDocument/2006/relationships/image"/><Relationship Id="rId3" Target="../media/image6.png" Type="http://schemas.openxmlformats.org/officeDocument/2006/relationships/image"/><Relationship Id="rId4" Target="../media/image125.png" Type="http://schemas.openxmlformats.org/officeDocument/2006/relationships/image"/><Relationship Id="rId5" Target="../media/image126.pn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4.svg" Type="http://schemas.openxmlformats.org/officeDocument/2006/relationships/image"/><Relationship Id="rId11" Target="../media/image135.png" Type="http://schemas.openxmlformats.org/officeDocument/2006/relationships/image"/><Relationship Id="rId12" Target="../media/image136.svg" Type="http://schemas.openxmlformats.org/officeDocument/2006/relationships/image"/><Relationship Id="rId2" Target="../media/image6.png" Type="http://schemas.openxmlformats.org/officeDocument/2006/relationships/image"/><Relationship Id="rId3" Target="../media/image127.png" Type="http://schemas.openxmlformats.org/officeDocument/2006/relationships/image"/><Relationship Id="rId4" Target="../media/image128.svg" Type="http://schemas.openxmlformats.org/officeDocument/2006/relationships/image"/><Relationship Id="rId5" Target="../media/image129.png" Type="http://schemas.openxmlformats.org/officeDocument/2006/relationships/image"/><Relationship Id="rId6" Target="../media/image130.svg" Type="http://schemas.openxmlformats.org/officeDocument/2006/relationships/image"/><Relationship Id="rId7" Target="../media/image131.png" Type="http://schemas.openxmlformats.org/officeDocument/2006/relationships/image"/><Relationship Id="rId8" Target="../media/image132.svg" Type="http://schemas.openxmlformats.org/officeDocument/2006/relationships/image"/><Relationship Id="rId9" Target="../media/image133.pn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7.png" Type="http://schemas.openxmlformats.org/officeDocument/2006/relationships/image"/><Relationship Id="rId3" Target="../media/image138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6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6.png" Type="http://schemas.openxmlformats.org/officeDocument/2006/relationships/image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810553" y="-4147897"/>
            <a:ext cx="19117603" cy="19117603"/>
          </a:xfrm>
          <a:custGeom>
            <a:avLst/>
            <a:gdLst/>
            <a:ahLst/>
            <a:cxnLst/>
            <a:rect r="r" b="b" t="t" l="l"/>
            <a:pathLst>
              <a:path h="19117603" w="19117603">
                <a:moveTo>
                  <a:pt x="19117603" y="0"/>
                </a:moveTo>
                <a:lnTo>
                  <a:pt x="0" y="0"/>
                </a:lnTo>
                <a:lnTo>
                  <a:pt x="0" y="19117603"/>
                </a:lnTo>
                <a:lnTo>
                  <a:pt x="19117603" y="19117603"/>
                </a:lnTo>
                <a:lnTo>
                  <a:pt x="19117603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6616" y="279455"/>
            <a:ext cx="1524168" cy="1153972"/>
          </a:xfrm>
          <a:custGeom>
            <a:avLst/>
            <a:gdLst/>
            <a:ahLst/>
            <a:cxnLst/>
            <a:rect r="r" b="b" t="t" l="l"/>
            <a:pathLst>
              <a:path h="1153972" w="1524168">
                <a:moveTo>
                  <a:pt x="0" y="0"/>
                </a:moveTo>
                <a:lnTo>
                  <a:pt x="1524168" y="0"/>
                </a:lnTo>
                <a:lnTo>
                  <a:pt x="1524168" y="1153971"/>
                </a:lnTo>
                <a:lnTo>
                  <a:pt x="0" y="1153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3076" y="2835645"/>
            <a:ext cx="8264332" cy="4060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0"/>
              </a:lnSpc>
            </a:pPr>
            <a:r>
              <a:rPr lang="en-US" sz="7757">
                <a:solidFill>
                  <a:srgbClr val="772699"/>
                </a:solidFill>
                <a:latin typeface="Libre Franklin Bold"/>
              </a:rPr>
              <a:t>Exploring MAF's Programs and Services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231527" y="1616742"/>
            <a:ext cx="9075523" cy="907552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19743" t="0" r="-30239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63806" y="5897913"/>
            <a:ext cx="3360387" cy="3360387"/>
          </a:xfrm>
          <a:custGeom>
            <a:avLst/>
            <a:gdLst/>
            <a:ahLst/>
            <a:cxnLst/>
            <a:rect r="r" b="b" t="t" l="l"/>
            <a:pathLst>
              <a:path h="3360387" w="3360387">
                <a:moveTo>
                  <a:pt x="0" y="0"/>
                </a:moveTo>
                <a:lnTo>
                  <a:pt x="3360388" y="0"/>
                </a:lnTo>
                <a:lnTo>
                  <a:pt x="3360388" y="3360387"/>
                </a:lnTo>
                <a:lnTo>
                  <a:pt x="0" y="336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11071" y="6358381"/>
            <a:ext cx="5852735" cy="158023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910432" y="2498300"/>
            <a:ext cx="14467136" cy="100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45"/>
              </a:lnSpc>
              <a:spcBef>
                <a:spcPct val="0"/>
              </a:spcBef>
            </a:pPr>
            <a:r>
              <a:rPr lang="en-US" sz="7545">
                <a:solidFill>
                  <a:srgbClr val="B6E6E9"/>
                </a:solidFill>
                <a:latin typeface="Libre Franklin Bold Bold"/>
              </a:rPr>
              <a:t>Start your application today at: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84487" y="4252651"/>
            <a:ext cx="11919027" cy="981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5"/>
              </a:lnSpc>
              <a:spcBef>
                <a:spcPct val="0"/>
              </a:spcBef>
            </a:pPr>
            <a:r>
              <a:rPr lang="en-US" sz="7145">
                <a:solidFill>
                  <a:srgbClr val="FFFFFF"/>
                </a:solidFill>
                <a:latin typeface="Arialle Bold"/>
              </a:rPr>
              <a:t>bit.ly/immiloans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036405">
            <a:off x="-657646" y="3360989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3860">
            <a:off x="-11015808" y="-14653163"/>
            <a:ext cx="31044605" cy="21053887"/>
          </a:xfrm>
          <a:custGeom>
            <a:avLst/>
            <a:gdLst/>
            <a:ahLst/>
            <a:cxnLst/>
            <a:rect r="r" b="b" t="t" l="l"/>
            <a:pathLst>
              <a:path h="21053887" w="31044605">
                <a:moveTo>
                  <a:pt x="0" y="0"/>
                </a:moveTo>
                <a:lnTo>
                  <a:pt x="31044605" y="0"/>
                </a:lnTo>
                <a:lnTo>
                  <a:pt x="31044605" y="21053886"/>
                </a:lnTo>
                <a:lnTo>
                  <a:pt x="0" y="210538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71465" y="4489450"/>
            <a:ext cx="14745071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Libre Franklin Bold"/>
              </a:rPr>
              <a:t>Lending Circles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00347" y="1338187"/>
            <a:ext cx="10971827" cy="8325188"/>
          </a:xfrm>
          <a:custGeom>
            <a:avLst/>
            <a:gdLst/>
            <a:ahLst/>
            <a:cxnLst/>
            <a:rect r="r" b="b" t="t" l="l"/>
            <a:pathLst>
              <a:path h="8325188" w="10971827">
                <a:moveTo>
                  <a:pt x="0" y="0"/>
                </a:moveTo>
                <a:lnTo>
                  <a:pt x="10971827" y="0"/>
                </a:lnTo>
                <a:lnTo>
                  <a:pt x="10971827" y="8325188"/>
                </a:lnTo>
                <a:lnTo>
                  <a:pt x="0" y="832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13410"/>
            <a:ext cx="14037399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772699"/>
                </a:solidFill>
                <a:latin typeface="Libre Franklin Bold"/>
              </a:rPr>
              <a:t>Social lending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6703" y="2801157"/>
            <a:ext cx="6324173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spc="89">
                <a:solidFill>
                  <a:srgbClr val="44546A"/>
                </a:solidFill>
                <a:latin typeface="Arialle Bold"/>
              </a:rPr>
              <a:t>It’s a global practice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66703" y="4301236"/>
            <a:ext cx="446010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spc="89">
                <a:solidFill>
                  <a:srgbClr val="44546A"/>
                </a:solidFill>
                <a:latin typeface="Arialle Bold"/>
              </a:rPr>
              <a:t>People come together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66703" y="6759165"/>
            <a:ext cx="5647901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spc="89">
                <a:solidFill>
                  <a:srgbClr val="44546A"/>
                </a:solidFill>
                <a:latin typeface="Arialle Bold"/>
              </a:rPr>
              <a:t>To lend &amp; save money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55074" cy="10287000"/>
            <a:chOff x="0" y="0"/>
            <a:chExt cx="2724803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4803" cy="3479800"/>
            </a:xfrm>
            <a:custGeom>
              <a:avLst/>
              <a:gdLst/>
              <a:ahLst/>
              <a:cxnLst/>
              <a:rect r="r" b="b" t="t" l="l"/>
              <a:pathLst>
                <a:path h="3479800" w="2724803">
                  <a:moveTo>
                    <a:pt x="0" y="0"/>
                  </a:moveTo>
                  <a:lnTo>
                    <a:pt x="2724803" y="0"/>
                  </a:lnTo>
                  <a:lnTo>
                    <a:pt x="272480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3625002"/>
            <a:ext cx="6661370" cy="174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00"/>
              </a:lnSpc>
              <a:spcBef>
                <a:spcPct val="0"/>
              </a:spcBef>
            </a:pPr>
            <a:r>
              <a:rPr lang="en-US" sz="6700">
                <a:solidFill>
                  <a:srgbClr val="772699"/>
                </a:solidFill>
                <a:latin typeface="Libre Franklin Bold Bold"/>
              </a:rPr>
              <a:t>Lending Circles Program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2301662" cy="1790181"/>
          </a:xfrm>
          <a:custGeom>
            <a:avLst/>
            <a:gdLst/>
            <a:ahLst/>
            <a:cxnLst/>
            <a:rect r="r" b="b" t="t" l="l"/>
            <a:pathLst>
              <a:path h="1790181" w="2301662">
                <a:moveTo>
                  <a:pt x="0" y="0"/>
                </a:moveTo>
                <a:lnTo>
                  <a:pt x="2301662" y="0"/>
                </a:lnTo>
                <a:lnTo>
                  <a:pt x="2301662" y="1790181"/>
                </a:lnTo>
                <a:lnTo>
                  <a:pt x="0" y="1790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94171" y="5956423"/>
            <a:ext cx="3612283" cy="4616337"/>
          </a:xfrm>
          <a:custGeom>
            <a:avLst/>
            <a:gdLst/>
            <a:ahLst/>
            <a:cxnLst/>
            <a:rect r="r" b="b" t="t" l="l"/>
            <a:pathLst>
              <a:path h="4616337" w="3612283">
                <a:moveTo>
                  <a:pt x="0" y="0"/>
                </a:moveTo>
                <a:lnTo>
                  <a:pt x="3612283" y="0"/>
                </a:lnTo>
                <a:lnTo>
                  <a:pt x="3612283" y="4616336"/>
                </a:lnTo>
                <a:lnTo>
                  <a:pt x="0" y="4616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144000" y="1028700"/>
            <a:ext cx="1369718" cy="1345218"/>
            <a:chOff x="0" y="0"/>
            <a:chExt cx="672428" cy="660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44000" y="4480416"/>
            <a:ext cx="1369718" cy="1345218"/>
            <a:chOff x="0" y="0"/>
            <a:chExt cx="672428" cy="660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144000" y="2755266"/>
            <a:ext cx="1369718" cy="1345218"/>
            <a:chOff x="0" y="0"/>
            <a:chExt cx="672428" cy="660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144000" y="6207010"/>
            <a:ext cx="1369718" cy="1345218"/>
            <a:chOff x="0" y="0"/>
            <a:chExt cx="672428" cy="660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144000" y="7932132"/>
            <a:ext cx="1369718" cy="1345218"/>
            <a:chOff x="0" y="0"/>
            <a:chExt cx="672428" cy="660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9279179" y="1271872"/>
            <a:ext cx="1099359" cy="858874"/>
          </a:xfrm>
          <a:custGeom>
            <a:avLst/>
            <a:gdLst/>
            <a:ahLst/>
            <a:cxnLst/>
            <a:rect r="r" b="b" t="t" l="l"/>
            <a:pathLst>
              <a:path h="858874" w="1099359">
                <a:moveTo>
                  <a:pt x="0" y="0"/>
                </a:moveTo>
                <a:lnTo>
                  <a:pt x="1099359" y="0"/>
                </a:lnTo>
                <a:lnTo>
                  <a:pt x="1099359" y="858874"/>
                </a:lnTo>
                <a:lnTo>
                  <a:pt x="0" y="858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349581" y="2948597"/>
            <a:ext cx="958555" cy="958555"/>
          </a:xfrm>
          <a:custGeom>
            <a:avLst/>
            <a:gdLst/>
            <a:ahLst/>
            <a:cxnLst/>
            <a:rect r="r" b="b" t="t" l="l"/>
            <a:pathLst>
              <a:path h="958555" w="958555">
                <a:moveTo>
                  <a:pt x="0" y="0"/>
                </a:moveTo>
                <a:lnTo>
                  <a:pt x="958555" y="0"/>
                </a:lnTo>
                <a:lnTo>
                  <a:pt x="958555" y="958555"/>
                </a:lnTo>
                <a:lnTo>
                  <a:pt x="0" y="9585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94120" y="4618286"/>
            <a:ext cx="1069478" cy="1069478"/>
          </a:xfrm>
          <a:custGeom>
            <a:avLst/>
            <a:gdLst/>
            <a:ahLst/>
            <a:cxnLst/>
            <a:rect r="r" b="b" t="t" l="l"/>
            <a:pathLst>
              <a:path h="1069478" w="1069478">
                <a:moveTo>
                  <a:pt x="0" y="0"/>
                </a:moveTo>
                <a:lnTo>
                  <a:pt x="1069478" y="0"/>
                </a:lnTo>
                <a:lnTo>
                  <a:pt x="1069478" y="1069478"/>
                </a:lnTo>
                <a:lnTo>
                  <a:pt x="0" y="1069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501783" y="6322894"/>
            <a:ext cx="654152" cy="1113450"/>
          </a:xfrm>
          <a:custGeom>
            <a:avLst/>
            <a:gdLst/>
            <a:ahLst/>
            <a:cxnLst/>
            <a:rect r="r" b="b" t="t" l="l"/>
            <a:pathLst>
              <a:path h="1113450" w="654152">
                <a:moveTo>
                  <a:pt x="0" y="0"/>
                </a:moveTo>
                <a:lnTo>
                  <a:pt x="654152" y="0"/>
                </a:lnTo>
                <a:lnTo>
                  <a:pt x="654152" y="1113450"/>
                </a:lnTo>
                <a:lnTo>
                  <a:pt x="0" y="111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271846" y="8217871"/>
            <a:ext cx="1114025" cy="773741"/>
          </a:xfrm>
          <a:custGeom>
            <a:avLst/>
            <a:gdLst/>
            <a:ahLst/>
            <a:cxnLst/>
            <a:rect r="r" b="b" t="t" l="l"/>
            <a:pathLst>
              <a:path h="773741" w="1114025">
                <a:moveTo>
                  <a:pt x="0" y="0"/>
                </a:moveTo>
                <a:lnTo>
                  <a:pt x="1114025" y="0"/>
                </a:lnTo>
                <a:lnTo>
                  <a:pt x="1114025" y="773740"/>
                </a:lnTo>
                <a:lnTo>
                  <a:pt x="0" y="7737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991520" y="1429846"/>
            <a:ext cx="5973346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99"/>
              </a:lnSpc>
            </a:pPr>
            <a:r>
              <a:rPr lang="en-US" sz="2999">
                <a:solidFill>
                  <a:srgbClr val="44546A"/>
                </a:solidFill>
                <a:latin typeface="Arialle Bold"/>
              </a:rPr>
              <a:t>Access a 0% interest social loan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991520" y="4667250"/>
            <a:ext cx="5973346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44546A"/>
                </a:solidFill>
                <a:latin typeface="Arialle Bold"/>
              </a:rPr>
              <a:t>Increase your financial knowledge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991520" y="3146887"/>
            <a:ext cx="597334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44546A"/>
                </a:solidFill>
                <a:latin typeface="Arialle Bold"/>
              </a:rPr>
              <a:t>Establish and build your credit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91520" y="6631969"/>
            <a:ext cx="597334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44546A"/>
                </a:solidFill>
                <a:latin typeface="Arialle Bold"/>
              </a:rPr>
              <a:t>Know your money is safe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91520" y="8128491"/>
            <a:ext cx="5973346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44546A"/>
                </a:solidFill>
                <a:latin typeface="Arialle Bold"/>
              </a:rPr>
              <a:t>Meet new people and save together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6167" y="5273122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00B283"/>
                </a:solidFill>
                <a:latin typeface="Arialle Bold"/>
              </a:rPr>
              <a:t>$100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6167" y="5299611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FF3C00"/>
                </a:solidFill>
                <a:latin typeface="Arialle Bold"/>
              </a:rPr>
              <a:t>$800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388038">
            <a:off x="3989495" y="312285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388038">
            <a:off x="5868156" y="388962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388038">
            <a:off x="2006204" y="3858912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388038">
            <a:off x="1563361" y="5540574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4"/>
                </a:lnTo>
                <a:lnTo>
                  <a:pt x="0" y="103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88038">
            <a:off x="2148371" y="70702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388038">
            <a:off x="3989495" y="761284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388038">
            <a:off x="6402355" y="575057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388038">
            <a:off x="5464315" y="72226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388038">
            <a:off x="3989495" y="312285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2388038">
            <a:off x="5868156" y="388962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388038">
            <a:off x="2006204" y="3858912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388038">
            <a:off x="1563361" y="5540574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4"/>
                </a:lnTo>
                <a:lnTo>
                  <a:pt x="0" y="103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388038">
            <a:off x="2148371" y="70702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88038">
            <a:off x="3989495" y="761284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388038">
            <a:off x="6402355" y="575057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388038">
            <a:off x="5464315" y="72226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959503" y="5493784"/>
            <a:ext cx="966289" cy="991066"/>
          </a:xfrm>
          <a:custGeom>
            <a:avLst/>
            <a:gdLst/>
            <a:ahLst/>
            <a:cxnLst/>
            <a:rect r="r" b="b" t="t" l="l"/>
            <a:pathLst>
              <a:path h="991066" w="966289">
                <a:moveTo>
                  <a:pt x="0" y="0"/>
                </a:moveTo>
                <a:lnTo>
                  <a:pt x="966290" y="0"/>
                </a:lnTo>
                <a:lnTo>
                  <a:pt x="966290" y="991066"/>
                </a:lnTo>
                <a:lnTo>
                  <a:pt x="0" y="991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10935" y="4620658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FF3C00"/>
                </a:solidFill>
                <a:latin typeface="Arialle Bold"/>
              </a:rPr>
              <a:t>$800</a:t>
            </a:r>
          </a:p>
        </p:txBody>
      </p:sp>
      <p:sp>
        <p:nvSpPr>
          <p:cNvPr name="Freeform 15" id="15"/>
          <p:cNvSpPr/>
          <p:nvPr/>
        </p:nvSpPr>
        <p:spPr>
          <a:xfrm flipH="false" flipV="true" rot="5092965">
            <a:off x="3928407" y="3860432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324468"/>
                </a:moveTo>
                <a:lnTo>
                  <a:pt x="907604" y="324468"/>
                </a:lnTo>
                <a:lnTo>
                  <a:pt x="907604" y="0"/>
                </a:lnTo>
                <a:lnTo>
                  <a:pt x="0" y="0"/>
                </a:lnTo>
                <a:lnTo>
                  <a:pt x="0" y="3244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true" rot="9343112">
            <a:off x="5251202" y="4303250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324468"/>
                </a:moveTo>
                <a:lnTo>
                  <a:pt x="907605" y="324468"/>
                </a:lnTo>
                <a:lnTo>
                  <a:pt x="907605" y="0"/>
                </a:lnTo>
                <a:lnTo>
                  <a:pt x="0" y="0"/>
                </a:lnTo>
                <a:lnTo>
                  <a:pt x="0" y="3244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true" rot="-8290789">
            <a:off x="5829939" y="5472660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324469"/>
                </a:moveTo>
                <a:lnTo>
                  <a:pt x="907605" y="324469"/>
                </a:lnTo>
                <a:lnTo>
                  <a:pt x="907605" y="0"/>
                </a:lnTo>
                <a:lnTo>
                  <a:pt x="0" y="0"/>
                </a:lnTo>
                <a:lnTo>
                  <a:pt x="0" y="32446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7051193">
            <a:off x="5378014" y="6882421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324469"/>
                </a:moveTo>
                <a:lnTo>
                  <a:pt x="907604" y="324469"/>
                </a:lnTo>
                <a:lnTo>
                  <a:pt x="907604" y="0"/>
                </a:lnTo>
                <a:lnTo>
                  <a:pt x="0" y="0"/>
                </a:lnTo>
                <a:lnTo>
                  <a:pt x="0" y="32446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-5479115">
            <a:off x="4130471" y="7299630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324469"/>
                </a:moveTo>
                <a:lnTo>
                  <a:pt x="907605" y="324469"/>
                </a:lnTo>
                <a:lnTo>
                  <a:pt x="907605" y="0"/>
                </a:lnTo>
                <a:lnTo>
                  <a:pt x="0" y="0"/>
                </a:lnTo>
                <a:lnTo>
                  <a:pt x="0" y="32446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3606062">
            <a:off x="2758003" y="6780031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0"/>
                </a:moveTo>
                <a:lnTo>
                  <a:pt x="907605" y="0"/>
                </a:lnTo>
                <a:lnTo>
                  <a:pt x="907605" y="324469"/>
                </a:lnTo>
                <a:lnTo>
                  <a:pt x="0" y="324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945992">
            <a:off x="2222954" y="5370103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0"/>
                </a:moveTo>
                <a:lnTo>
                  <a:pt x="907604" y="0"/>
                </a:lnTo>
                <a:lnTo>
                  <a:pt x="907604" y="324469"/>
                </a:lnTo>
                <a:lnTo>
                  <a:pt x="0" y="324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523439">
            <a:off x="2783973" y="4245210"/>
            <a:ext cx="907605" cy="324469"/>
          </a:xfrm>
          <a:custGeom>
            <a:avLst/>
            <a:gdLst/>
            <a:ahLst/>
            <a:cxnLst/>
            <a:rect r="r" b="b" t="t" l="l"/>
            <a:pathLst>
              <a:path h="324469" w="907605">
                <a:moveTo>
                  <a:pt x="0" y="0"/>
                </a:moveTo>
                <a:lnTo>
                  <a:pt x="907605" y="0"/>
                </a:lnTo>
                <a:lnTo>
                  <a:pt x="907605" y="324468"/>
                </a:lnTo>
                <a:lnTo>
                  <a:pt x="0" y="324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382591">
            <a:off x="4934423" y="2460837"/>
            <a:ext cx="3664876" cy="0"/>
          </a:xfrm>
          <a:prstGeom prst="line">
            <a:avLst/>
          </a:prstGeom>
          <a:ln cap="rnd" w="123825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3959503" y="5493784"/>
            <a:ext cx="966289" cy="991066"/>
          </a:xfrm>
          <a:custGeom>
            <a:avLst/>
            <a:gdLst/>
            <a:ahLst/>
            <a:cxnLst/>
            <a:rect r="r" b="b" t="t" l="l"/>
            <a:pathLst>
              <a:path h="991066" w="966289">
                <a:moveTo>
                  <a:pt x="0" y="0"/>
                </a:moveTo>
                <a:lnTo>
                  <a:pt x="966290" y="0"/>
                </a:lnTo>
                <a:lnTo>
                  <a:pt x="966290" y="991066"/>
                </a:lnTo>
                <a:lnTo>
                  <a:pt x="0" y="991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10935" y="4620658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FF3C00"/>
                </a:solidFill>
                <a:latin typeface="Arialle Bold"/>
              </a:rPr>
              <a:t>$800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2388038">
            <a:off x="3989495" y="312285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388038">
            <a:off x="5868156" y="388962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388038">
            <a:off x="2006204" y="3858912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88038">
            <a:off x="1563361" y="5540574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4"/>
                </a:lnTo>
                <a:lnTo>
                  <a:pt x="0" y="1035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388038">
            <a:off x="2148371" y="70702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388038">
            <a:off x="3989495" y="761284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388038">
            <a:off x="6402355" y="575057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388038">
            <a:off x="5464315" y="72226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955024" y="1936236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11612" y="1869351"/>
            <a:ext cx="842328" cy="870793"/>
          </a:xfrm>
          <a:custGeom>
            <a:avLst/>
            <a:gdLst/>
            <a:ahLst/>
            <a:cxnLst/>
            <a:rect r="r" b="b" t="t" l="l"/>
            <a:pathLst>
              <a:path h="870793" w="842328">
                <a:moveTo>
                  <a:pt x="0" y="0"/>
                </a:moveTo>
                <a:lnTo>
                  <a:pt x="842328" y="0"/>
                </a:lnTo>
                <a:lnTo>
                  <a:pt x="842328" y="870792"/>
                </a:lnTo>
                <a:lnTo>
                  <a:pt x="0" y="870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</a:blip>
            <a:stretch>
              <a:fillRect l="-1037" t="0" r="-1037" b="-81849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063169" y="1908325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1929099" y="2304747"/>
            <a:ext cx="677631" cy="677628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12043074" y="2359518"/>
            <a:ext cx="488603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1st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AutoShape 4" id="4"/>
          <p:cNvSpPr/>
          <p:nvPr/>
        </p:nvSpPr>
        <p:spPr>
          <a:xfrm rot="-382591">
            <a:off x="4934423" y="2460837"/>
            <a:ext cx="3664876" cy="0"/>
          </a:xfrm>
          <a:prstGeom prst="line">
            <a:avLst/>
          </a:prstGeom>
          <a:ln cap="rnd" w="123825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 rot="-1329279">
            <a:off x="7651404" y="3405097"/>
            <a:ext cx="732894" cy="0"/>
          </a:xfrm>
          <a:prstGeom prst="line">
            <a:avLst/>
          </a:prstGeom>
          <a:ln cap="rnd" w="123825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59503" y="5493784"/>
            <a:ext cx="966289" cy="991066"/>
          </a:xfrm>
          <a:custGeom>
            <a:avLst/>
            <a:gdLst/>
            <a:ahLst/>
            <a:cxnLst/>
            <a:rect r="r" b="b" t="t" l="l"/>
            <a:pathLst>
              <a:path h="991066" w="966289">
                <a:moveTo>
                  <a:pt x="0" y="0"/>
                </a:moveTo>
                <a:lnTo>
                  <a:pt x="966290" y="0"/>
                </a:lnTo>
                <a:lnTo>
                  <a:pt x="966290" y="991066"/>
                </a:lnTo>
                <a:lnTo>
                  <a:pt x="0" y="991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0935" y="4620658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FF3C00"/>
                </a:solidFill>
                <a:latin typeface="Arialle Bold"/>
              </a:rPr>
              <a:t>$800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2388038">
            <a:off x="3989495" y="312285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88038">
            <a:off x="5868156" y="388962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388038">
            <a:off x="2006204" y="3858912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388038">
            <a:off x="1563361" y="5540574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4"/>
                </a:lnTo>
                <a:lnTo>
                  <a:pt x="0" y="1035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388038">
            <a:off x="2148371" y="70702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388038">
            <a:off x="3989495" y="761284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388038">
            <a:off x="6402355" y="575057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388038">
            <a:off x="5464315" y="72226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11612" y="1869351"/>
            <a:ext cx="842328" cy="870793"/>
          </a:xfrm>
          <a:custGeom>
            <a:avLst/>
            <a:gdLst/>
            <a:ahLst/>
            <a:cxnLst/>
            <a:rect r="r" b="b" t="t" l="l"/>
            <a:pathLst>
              <a:path h="870793" w="842328">
                <a:moveTo>
                  <a:pt x="0" y="0"/>
                </a:moveTo>
                <a:lnTo>
                  <a:pt x="842328" y="0"/>
                </a:lnTo>
                <a:lnTo>
                  <a:pt x="842328" y="870792"/>
                </a:lnTo>
                <a:lnTo>
                  <a:pt x="0" y="870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</a:blip>
            <a:stretch>
              <a:fillRect l="-1037" t="0" r="-1037" b="-81849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3063169" y="1908325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311612" y="2740143"/>
            <a:ext cx="842328" cy="1056178"/>
          </a:xfrm>
          <a:custGeom>
            <a:avLst/>
            <a:gdLst/>
            <a:ahLst/>
            <a:cxnLst/>
            <a:rect r="r" b="b" t="t" l="l"/>
            <a:pathLst>
              <a:path h="1056178" w="842328">
                <a:moveTo>
                  <a:pt x="0" y="0"/>
                </a:moveTo>
                <a:lnTo>
                  <a:pt x="842328" y="0"/>
                </a:lnTo>
                <a:lnTo>
                  <a:pt x="842328" y="1056178"/>
                </a:lnTo>
                <a:lnTo>
                  <a:pt x="0" y="10561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</a:blip>
            <a:stretch>
              <a:fillRect l="-1037" t="-82447" r="-1037" b="-574828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3072694" y="2923077"/>
            <a:ext cx="1480501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9955024" y="1936236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955024" y="3035208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1"/>
                </a:lnTo>
                <a:lnTo>
                  <a:pt x="0" y="737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11929099" y="2304747"/>
            <a:ext cx="677631" cy="677628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5" id="25"/>
          <p:cNvSpPr txBox="true"/>
          <p:nvPr/>
        </p:nvSpPr>
        <p:spPr>
          <a:xfrm rot="0">
            <a:off x="12043074" y="2359518"/>
            <a:ext cx="488603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1st</a:t>
            </a:r>
          </a:p>
        </p:txBody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11892966" y="3268232"/>
            <a:ext cx="677631" cy="677628"/>
            <a:chOff x="0" y="0"/>
            <a:chExt cx="6350000" cy="634997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8" id="28"/>
          <p:cNvSpPr txBox="true"/>
          <p:nvPr/>
        </p:nvSpPr>
        <p:spPr>
          <a:xfrm rot="0">
            <a:off x="11909273" y="3304435"/>
            <a:ext cx="605730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2nd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13410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00B283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311612" y="1869351"/>
            <a:ext cx="842328" cy="870793"/>
          </a:xfrm>
          <a:custGeom>
            <a:avLst/>
            <a:gdLst/>
            <a:ahLst/>
            <a:cxnLst/>
            <a:rect r="r" b="b" t="t" l="l"/>
            <a:pathLst>
              <a:path h="870793" w="842328">
                <a:moveTo>
                  <a:pt x="0" y="0"/>
                </a:moveTo>
                <a:lnTo>
                  <a:pt x="842328" y="0"/>
                </a:lnTo>
                <a:lnTo>
                  <a:pt x="842328" y="870792"/>
                </a:lnTo>
                <a:lnTo>
                  <a:pt x="0" y="870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-1037" t="0" r="-1037" b="-818494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063169" y="1908325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11612" y="2740143"/>
            <a:ext cx="842328" cy="1056178"/>
          </a:xfrm>
          <a:custGeom>
            <a:avLst/>
            <a:gdLst/>
            <a:ahLst/>
            <a:cxnLst/>
            <a:rect r="r" b="b" t="t" l="l"/>
            <a:pathLst>
              <a:path h="1056178" w="842328">
                <a:moveTo>
                  <a:pt x="0" y="0"/>
                </a:moveTo>
                <a:lnTo>
                  <a:pt x="842328" y="0"/>
                </a:lnTo>
                <a:lnTo>
                  <a:pt x="842328" y="1056178"/>
                </a:lnTo>
                <a:lnTo>
                  <a:pt x="0" y="1056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-1037" t="-82447" r="-1037" b="-574828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072694" y="2923077"/>
            <a:ext cx="1480501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311612" y="3796321"/>
            <a:ext cx="842328" cy="5116146"/>
          </a:xfrm>
          <a:custGeom>
            <a:avLst/>
            <a:gdLst/>
            <a:ahLst/>
            <a:cxnLst/>
            <a:rect r="r" b="b" t="t" l="l"/>
            <a:pathLst>
              <a:path h="5116146" w="842328">
                <a:moveTo>
                  <a:pt x="0" y="0"/>
                </a:moveTo>
                <a:lnTo>
                  <a:pt x="842328" y="0"/>
                </a:lnTo>
                <a:lnTo>
                  <a:pt x="842328" y="5116146"/>
                </a:lnTo>
                <a:lnTo>
                  <a:pt x="0" y="5116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7" t="-37664" r="-1037" b="-1866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11612" y="8974968"/>
            <a:ext cx="842328" cy="866084"/>
          </a:xfrm>
          <a:custGeom>
            <a:avLst/>
            <a:gdLst/>
            <a:ahLst/>
            <a:cxnLst/>
            <a:rect r="r" b="b" t="t" l="l"/>
            <a:pathLst>
              <a:path h="866084" w="842328">
                <a:moveTo>
                  <a:pt x="0" y="0"/>
                </a:moveTo>
                <a:lnTo>
                  <a:pt x="842328" y="0"/>
                </a:lnTo>
                <a:lnTo>
                  <a:pt x="842328" y="866084"/>
                </a:lnTo>
                <a:lnTo>
                  <a:pt x="0" y="86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37" t="-820430" r="-1037" b="-305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063169" y="5967333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63169" y="3937829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63169" y="7996837"/>
            <a:ext cx="1348085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063169" y="6982085"/>
            <a:ext cx="1480501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63169" y="4952581"/>
            <a:ext cx="1480501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72694" y="9011589"/>
            <a:ext cx="1480501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79">
                <a:solidFill>
                  <a:srgbClr val="44546A"/>
                </a:solidFill>
                <a:latin typeface="Arialle Bold"/>
              </a:rPr>
              <a:t>$800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78933" y="1994050"/>
            <a:ext cx="8327431" cy="7847002"/>
          </a:xfrm>
          <a:custGeom>
            <a:avLst/>
            <a:gdLst/>
            <a:ahLst/>
            <a:cxnLst/>
            <a:rect r="r" b="b" t="t" l="l"/>
            <a:pathLst>
              <a:path h="7847002" w="8327431">
                <a:moveTo>
                  <a:pt x="0" y="0"/>
                </a:moveTo>
                <a:lnTo>
                  <a:pt x="8327430" y="0"/>
                </a:lnTo>
                <a:lnTo>
                  <a:pt x="8327430" y="7847002"/>
                </a:lnTo>
                <a:lnTo>
                  <a:pt x="0" y="784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959503" y="5493784"/>
            <a:ext cx="966289" cy="991066"/>
          </a:xfrm>
          <a:custGeom>
            <a:avLst/>
            <a:gdLst/>
            <a:ahLst/>
            <a:cxnLst/>
            <a:rect r="r" b="b" t="t" l="l"/>
            <a:pathLst>
              <a:path h="991066" w="966289">
                <a:moveTo>
                  <a:pt x="0" y="0"/>
                </a:moveTo>
                <a:lnTo>
                  <a:pt x="966290" y="0"/>
                </a:lnTo>
                <a:lnTo>
                  <a:pt x="966290" y="991066"/>
                </a:lnTo>
                <a:lnTo>
                  <a:pt x="0" y="991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710935" y="4620658"/>
            <a:ext cx="1463427" cy="87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99">
                <a:solidFill>
                  <a:srgbClr val="FF3C00"/>
                </a:solidFill>
                <a:latin typeface="Arialle Bold"/>
              </a:rPr>
              <a:t>$800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2388038">
            <a:off x="3989495" y="312285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2388038">
            <a:off x="5868156" y="388962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388038">
            <a:off x="2006204" y="3858912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2388038">
            <a:off x="1563361" y="5540574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4"/>
                </a:lnTo>
                <a:lnTo>
                  <a:pt x="0" y="1035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388038">
            <a:off x="2148371" y="70702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2388038">
            <a:off x="3989495" y="761284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2388038">
            <a:off x="6402355" y="5750576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0" y="0"/>
                </a:lnTo>
                <a:lnTo>
                  <a:pt x="1056770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2388038">
            <a:off x="5464315" y="7222687"/>
            <a:ext cx="1056770" cy="1035635"/>
          </a:xfrm>
          <a:custGeom>
            <a:avLst/>
            <a:gdLst/>
            <a:ahLst/>
            <a:cxnLst/>
            <a:rect r="r" b="b" t="t" l="l"/>
            <a:pathLst>
              <a:path h="1035635" w="1056770">
                <a:moveTo>
                  <a:pt x="0" y="0"/>
                </a:moveTo>
                <a:lnTo>
                  <a:pt x="1056771" y="0"/>
                </a:lnTo>
                <a:lnTo>
                  <a:pt x="1056771" y="1035635"/>
                </a:lnTo>
                <a:lnTo>
                  <a:pt x="0" y="103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955024" y="1936236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955024" y="3035208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1"/>
                </a:lnTo>
                <a:lnTo>
                  <a:pt x="0" y="73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5024" y="4032625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1770" y="5047377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6" y="0"/>
                </a:lnTo>
                <a:lnTo>
                  <a:pt x="718596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951770" y="6062129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6" y="0"/>
                </a:lnTo>
                <a:lnTo>
                  <a:pt x="718596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955024" y="7026097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9951770" y="8066241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6" y="0"/>
                </a:lnTo>
                <a:lnTo>
                  <a:pt x="718596" y="737022"/>
                </a:lnTo>
                <a:lnTo>
                  <a:pt x="0" y="73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955024" y="9031863"/>
            <a:ext cx="718596" cy="737022"/>
          </a:xfrm>
          <a:custGeom>
            <a:avLst/>
            <a:gdLst/>
            <a:ahLst/>
            <a:cxnLst/>
            <a:rect r="r" b="b" t="t" l="l"/>
            <a:pathLst>
              <a:path h="737022" w="718596">
                <a:moveTo>
                  <a:pt x="0" y="0"/>
                </a:moveTo>
                <a:lnTo>
                  <a:pt x="718597" y="0"/>
                </a:lnTo>
                <a:lnTo>
                  <a:pt x="718597" y="737021"/>
                </a:lnTo>
                <a:lnTo>
                  <a:pt x="0" y="73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11929099" y="2304747"/>
            <a:ext cx="677631" cy="677628"/>
            <a:chOff x="0" y="0"/>
            <a:chExt cx="6350000" cy="634997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37" id="37"/>
          <p:cNvSpPr txBox="true"/>
          <p:nvPr/>
        </p:nvSpPr>
        <p:spPr>
          <a:xfrm rot="0">
            <a:off x="12043074" y="2359518"/>
            <a:ext cx="488603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1st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1892966" y="3268232"/>
            <a:ext cx="677631" cy="677628"/>
            <a:chOff x="0" y="0"/>
            <a:chExt cx="6350000" cy="634997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0" id="40"/>
          <p:cNvSpPr txBox="true"/>
          <p:nvPr/>
        </p:nvSpPr>
        <p:spPr>
          <a:xfrm rot="0">
            <a:off x="11909273" y="3304435"/>
            <a:ext cx="605730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2nd</a:t>
            </a:r>
          </a:p>
        </p:txBody>
      </p:sp>
      <p:grpSp>
        <p:nvGrpSpPr>
          <p:cNvPr name="Group 41" id="41"/>
          <p:cNvGrpSpPr>
            <a:grpSpLocks noChangeAspect="true"/>
          </p:cNvGrpSpPr>
          <p:nvPr/>
        </p:nvGrpSpPr>
        <p:grpSpPr>
          <a:xfrm rot="0">
            <a:off x="11929099" y="4297062"/>
            <a:ext cx="677631" cy="677628"/>
            <a:chOff x="0" y="0"/>
            <a:chExt cx="6350000" cy="6349975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3" id="43"/>
          <p:cNvSpPr txBox="true"/>
          <p:nvPr/>
        </p:nvSpPr>
        <p:spPr>
          <a:xfrm rot="0">
            <a:off x="12004081" y="4351833"/>
            <a:ext cx="527596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3rd</a:t>
            </a:r>
          </a:p>
        </p:txBody>
      </p: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1937191" y="5239923"/>
            <a:ext cx="677631" cy="677628"/>
            <a:chOff x="0" y="0"/>
            <a:chExt cx="6350000" cy="634997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6" id="46"/>
          <p:cNvSpPr txBox="true"/>
          <p:nvPr/>
        </p:nvSpPr>
        <p:spPr>
          <a:xfrm rot="0">
            <a:off x="12031520" y="5294695"/>
            <a:ext cx="508248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4th</a:t>
            </a:r>
          </a:p>
        </p:txBody>
      </p:sp>
      <p:grpSp>
        <p:nvGrpSpPr>
          <p:cNvPr name="Group 47" id="47"/>
          <p:cNvGrpSpPr>
            <a:grpSpLocks noChangeAspect="true"/>
          </p:cNvGrpSpPr>
          <p:nvPr/>
        </p:nvGrpSpPr>
        <p:grpSpPr>
          <a:xfrm rot="0">
            <a:off x="11948560" y="6212826"/>
            <a:ext cx="677631" cy="677628"/>
            <a:chOff x="0" y="0"/>
            <a:chExt cx="6350000" cy="6349975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9" id="49"/>
          <p:cNvSpPr txBox="true"/>
          <p:nvPr/>
        </p:nvSpPr>
        <p:spPr>
          <a:xfrm rot="0">
            <a:off x="12042889" y="6267598"/>
            <a:ext cx="508248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5th</a:t>
            </a:r>
          </a:p>
        </p:txBody>
      </p: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1929099" y="7378506"/>
            <a:ext cx="677631" cy="677628"/>
            <a:chOff x="0" y="0"/>
            <a:chExt cx="6350000" cy="6349975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2" id="52"/>
          <p:cNvSpPr txBox="true"/>
          <p:nvPr/>
        </p:nvSpPr>
        <p:spPr>
          <a:xfrm rot="0">
            <a:off x="12023428" y="7433278"/>
            <a:ext cx="508248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6th</a:t>
            </a:r>
          </a:p>
        </p:txBody>
      </p:sp>
      <p:grpSp>
        <p:nvGrpSpPr>
          <p:cNvPr name="Group 53" id="53"/>
          <p:cNvGrpSpPr>
            <a:grpSpLocks noChangeAspect="true"/>
          </p:cNvGrpSpPr>
          <p:nvPr/>
        </p:nvGrpSpPr>
        <p:grpSpPr>
          <a:xfrm rot="0">
            <a:off x="11929099" y="8297340"/>
            <a:ext cx="677631" cy="677628"/>
            <a:chOff x="0" y="0"/>
            <a:chExt cx="6350000" cy="6349975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5" id="55"/>
          <p:cNvSpPr txBox="true"/>
          <p:nvPr/>
        </p:nvSpPr>
        <p:spPr>
          <a:xfrm rot="0">
            <a:off x="12023428" y="8352111"/>
            <a:ext cx="508248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7th</a:t>
            </a:r>
          </a:p>
        </p:txBody>
      </p: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1968020" y="9303936"/>
            <a:ext cx="677631" cy="677628"/>
            <a:chOff x="0" y="0"/>
            <a:chExt cx="6350000" cy="6349975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AFAFA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8" id="58"/>
          <p:cNvSpPr txBox="true"/>
          <p:nvPr/>
        </p:nvSpPr>
        <p:spPr>
          <a:xfrm rot="0">
            <a:off x="12062349" y="9358707"/>
            <a:ext cx="508248" cy="49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3"/>
              </a:lnSpc>
            </a:pPr>
            <a:r>
              <a:rPr lang="en-US" sz="2759" spc="55">
                <a:solidFill>
                  <a:srgbClr val="44546A"/>
                </a:solidFill>
                <a:latin typeface="Arialle"/>
              </a:rPr>
              <a:t>8th</a:t>
            </a:r>
          </a:p>
        </p:txBody>
      </p:sp>
      <p:sp>
        <p:nvSpPr>
          <p:cNvPr name="Freeform 59" id="59"/>
          <p:cNvSpPr/>
          <p:nvPr/>
        </p:nvSpPr>
        <p:spPr>
          <a:xfrm flipH="false" flipV="false" rot="0">
            <a:off x="15636097" y="6261716"/>
            <a:ext cx="2508734" cy="836245"/>
          </a:xfrm>
          <a:custGeom>
            <a:avLst/>
            <a:gdLst/>
            <a:ahLst/>
            <a:cxnLst/>
            <a:rect r="r" b="b" t="t" l="l"/>
            <a:pathLst>
              <a:path h="836245" w="2508734">
                <a:moveTo>
                  <a:pt x="0" y="0"/>
                </a:moveTo>
                <a:lnTo>
                  <a:pt x="2508734" y="0"/>
                </a:lnTo>
                <a:lnTo>
                  <a:pt x="2508734" y="836245"/>
                </a:lnTo>
                <a:lnTo>
                  <a:pt x="0" y="836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5636097" y="5364580"/>
            <a:ext cx="2508734" cy="505423"/>
          </a:xfrm>
          <a:custGeom>
            <a:avLst/>
            <a:gdLst/>
            <a:ahLst/>
            <a:cxnLst/>
            <a:rect r="r" b="b" t="t" l="l"/>
            <a:pathLst>
              <a:path h="505423" w="2508734">
                <a:moveTo>
                  <a:pt x="0" y="0"/>
                </a:moveTo>
                <a:lnTo>
                  <a:pt x="2508734" y="0"/>
                </a:lnTo>
                <a:lnTo>
                  <a:pt x="2508734" y="505422"/>
                </a:lnTo>
                <a:lnTo>
                  <a:pt x="0" y="5054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5636097" y="4059513"/>
            <a:ext cx="2508734" cy="651391"/>
          </a:xfrm>
          <a:custGeom>
            <a:avLst/>
            <a:gdLst/>
            <a:ahLst/>
            <a:cxnLst/>
            <a:rect r="r" b="b" t="t" l="l"/>
            <a:pathLst>
              <a:path h="651391" w="2508734">
                <a:moveTo>
                  <a:pt x="0" y="0"/>
                </a:moveTo>
                <a:lnTo>
                  <a:pt x="2508734" y="0"/>
                </a:lnTo>
                <a:lnTo>
                  <a:pt x="2508734" y="651391"/>
                </a:lnTo>
                <a:lnTo>
                  <a:pt x="0" y="6513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AutoShape 62" id="62"/>
          <p:cNvSpPr/>
          <p:nvPr/>
        </p:nvSpPr>
        <p:spPr>
          <a:xfrm flipV="true">
            <a:off x="14788195" y="4600997"/>
            <a:ext cx="579047" cy="1002939"/>
          </a:xfrm>
          <a:prstGeom prst="line">
            <a:avLst/>
          </a:prstGeom>
          <a:ln cap="rnd" w="114300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3" id="63"/>
          <p:cNvSpPr/>
          <p:nvPr/>
        </p:nvSpPr>
        <p:spPr>
          <a:xfrm>
            <a:off x="14788195" y="5510940"/>
            <a:ext cx="579735" cy="1004130"/>
          </a:xfrm>
          <a:prstGeom prst="line">
            <a:avLst/>
          </a:prstGeom>
          <a:ln cap="rnd" w="114300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64" id="64"/>
          <p:cNvSpPr/>
          <p:nvPr/>
        </p:nvSpPr>
        <p:spPr>
          <a:xfrm>
            <a:off x="14844609" y="5560198"/>
            <a:ext cx="692274" cy="0"/>
          </a:xfrm>
          <a:prstGeom prst="line">
            <a:avLst/>
          </a:prstGeom>
          <a:ln cap="rnd" w="114300">
            <a:solidFill>
              <a:srgbClr val="FFBB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03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747" y="5588380"/>
            <a:ext cx="19249937" cy="5577551"/>
            <a:chOff x="0" y="0"/>
            <a:chExt cx="18515231" cy="53646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15231" cy="5364674"/>
            </a:xfrm>
            <a:custGeom>
              <a:avLst/>
              <a:gdLst/>
              <a:ahLst/>
              <a:cxnLst/>
              <a:rect r="r" b="b" t="t" l="l"/>
              <a:pathLst>
                <a:path h="5364674" w="18515231">
                  <a:moveTo>
                    <a:pt x="1821043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059874"/>
                  </a:lnTo>
                  <a:cubicBezTo>
                    <a:pt x="0" y="5228784"/>
                    <a:pt x="135890" y="5364674"/>
                    <a:pt x="304800" y="5364674"/>
                  </a:cubicBezTo>
                  <a:lnTo>
                    <a:pt x="18210431" y="5364674"/>
                  </a:lnTo>
                  <a:cubicBezTo>
                    <a:pt x="18379340" y="5364674"/>
                    <a:pt x="18515231" y="5228784"/>
                    <a:pt x="18515231" y="5059874"/>
                  </a:cubicBezTo>
                  <a:lnTo>
                    <a:pt x="18515231" y="304800"/>
                  </a:lnTo>
                  <a:cubicBezTo>
                    <a:pt x="18515231" y="135890"/>
                    <a:pt x="18379340" y="0"/>
                    <a:pt x="18210431" y="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951360" y="2776632"/>
            <a:ext cx="3552732" cy="3552717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47411" y="5323886"/>
            <a:ext cx="1158165" cy="1158165"/>
          </a:xfrm>
          <a:custGeom>
            <a:avLst/>
            <a:gdLst/>
            <a:ahLst/>
            <a:cxnLst/>
            <a:rect r="r" b="b" t="t" l="l"/>
            <a:pathLst>
              <a:path h="1158165" w="1158165">
                <a:moveTo>
                  <a:pt x="0" y="0"/>
                </a:moveTo>
                <a:lnTo>
                  <a:pt x="1158165" y="0"/>
                </a:lnTo>
                <a:lnTo>
                  <a:pt x="1158165" y="1158164"/>
                </a:lnTo>
                <a:lnTo>
                  <a:pt x="0" y="1158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41224" y="962025"/>
            <a:ext cx="9594913" cy="1033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19"/>
              </a:lnSpc>
            </a:pPr>
            <a:r>
              <a:rPr lang="en-US" sz="6399">
                <a:solidFill>
                  <a:srgbClr val="FEBF06"/>
                </a:solidFill>
                <a:latin typeface="Open Sans Extra Bold"/>
              </a:rPr>
              <a:t>Meet the presenter: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53259" y="6632244"/>
            <a:ext cx="4789525" cy="857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6"/>
              </a:lnSpc>
            </a:pPr>
            <a:r>
              <a:rPr lang="en-US" sz="4912">
                <a:solidFill>
                  <a:srgbClr val="FEBF06"/>
                </a:solidFill>
                <a:latin typeface="Arialle Bold"/>
              </a:rPr>
              <a:t>Diana Adame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53259" y="7356130"/>
            <a:ext cx="579358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120">
                <a:solidFill>
                  <a:srgbClr val="2EB8C0"/>
                </a:solidFill>
                <a:latin typeface="Arialle Bold"/>
              </a:rPr>
              <a:t>Campaign &amp; </a:t>
            </a:r>
          </a:p>
          <a:p>
            <a:pPr>
              <a:lnSpc>
                <a:spcPts val="6000"/>
              </a:lnSpc>
            </a:pPr>
            <a:r>
              <a:rPr lang="en-US" sz="4000" spc="120">
                <a:solidFill>
                  <a:srgbClr val="2EB8C0"/>
                </a:solidFill>
                <a:latin typeface="Arialle Bold"/>
              </a:rPr>
              <a:t>Outreach Manager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6215" y="3864270"/>
            <a:ext cx="4330457" cy="5374980"/>
            <a:chOff x="0" y="0"/>
            <a:chExt cx="5773943" cy="716664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844361" y="5750590"/>
              <a:ext cx="4085220" cy="1416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6-12 People</a:t>
              </a:r>
            </a:p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$300 - $600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951681" y="991378"/>
              <a:ext cx="3998399" cy="3458075"/>
            </a:xfrm>
            <a:custGeom>
              <a:avLst/>
              <a:gdLst/>
              <a:ahLst/>
              <a:cxnLst/>
              <a:rect r="r" b="b" t="t" l="l"/>
              <a:pathLst>
                <a:path h="3458075" w="3998399">
                  <a:moveTo>
                    <a:pt x="0" y="0"/>
                  </a:moveTo>
                  <a:lnTo>
                    <a:pt x="3998398" y="0"/>
                  </a:lnTo>
                  <a:lnTo>
                    <a:pt x="3998398" y="3458075"/>
                  </a:lnTo>
                  <a:lnTo>
                    <a:pt x="0" y="3458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773943" cy="5440831"/>
            </a:xfrm>
            <a:custGeom>
              <a:avLst/>
              <a:gdLst/>
              <a:ahLst/>
              <a:cxnLst/>
              <a:rect r="r" b="b" t="t" l="l"/>
              <a:pathLst>
                <a:path h="5440831" w="5773943">
                  <a:moveTo>
                    <a:pt x="0" y="0"/>
                  </a:moveTo>
                  <a:lnTo>
                    <a:pt x="5773943" y="0"/>
                  </a:lnTo>
                  <a:lnTo>
                    <a:pt x="5773943" y="5440831"/>
                  </a:lnTo>
                  <a:lnTo>
                    <a:pt x="0" y="544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458585" y="2554428"/>
              <a:ext cx="2856773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52">
                  <a:solidFill>
                    <a:srgbClr val="44546A"/>
                  </a:solidFill>
                  <a:latin typeface="Arialle Bold"/>
                </a:rPr>
                <a:t>$50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978772" y="2484726"/>
            <a:ext cx="4330457" cy="5298499"/>
            <a:chOff x="0" y="0"/>
            <a:chExt cx="5773943" cy="706466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844361" y="5648615"/>
              <a:ext cx="4085220" cy="1416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6-12 People</a:t>
              </a:r>
            </a:p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$600 - $1,200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951681" y="991378"/>
              <a:ext cx="3998399" cy="3458075"/>
            </a:xfrm>
            <a:custGeom>
              <a:avLst/>
              <a:gdLst/>
              <a:ahLst/>
              <a:cxnLst/>
              <a:rect r="r" b="b" t="t" l="l"/>
              <a:pathLst>
                <a:path h="3458075" w="3998399">
                  <a:moveTo>
                    <a:pt x="0" y="0"/>
                  </a:moveTo>
                  <a:lnTo>
                    <a:pt x="3998398" y="0"/>
                  </a:lnTo>
                  <a:lnTo>
                    <a:pt x="3998398" y="3458075"/>
                  </a:lnTo>
                  <a:lnTo>
                    <a:pt x="0" y="3458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73943" cy="5440831"/>
            </a:xfrm>
            <a:custGeom>
              <a:avLst/>
              <a:gdLst/>
              <a:ahLst/>
              <a:cxnLst/>
              <a:rect r="r" b="b" t="t" l="l"/>
              <a:pathLst>
                <a:path h="5440831" w="5773943">
                  <a:moveTo>
                    <a:pt x="0" y="0"/>
                  </a:moveTo>
                  <a:lnTo>
                    <a:pt x="5773943" y="0"/>
                  </a:lnTo>
                  <a:lnTo>
                    <a:pt x="5773943" y="5440831"/>
                  </a:lnTo>
                  <a:lnTo>
                    <a:pt x="0" y="544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458585" y="2532359"/>
              <a:ext cx="2856773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52">
                  <a:solidFill>
                    <a:srgbClr val="44546A"/>
                  </a:solidFill>
                  <a:latin typeface="Arialle Bold"/>
                </a:rPr>
                <a:t>$100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871328" y="3864270"/>
            <a:ext cx="4330457" cy="5374980"/>
            <a:chOff x="0" y="0"/>
            <a:chExt cx="5773943" cy="716664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779510" y="5750590"/>
              <a:ext cx="4214922" cy="1416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6-12 People</a:t>
              </a:r>
            </a:p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3499">
                  <a:solidFill>
                    <a:srgbClr val="AC13BF"/>
                  </a:solidFill>
                  <a:latin typeface="Arialle Bold"/>
                </a:rPr>
                <a:t>$1,200 - $2,400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951681" y="991378"/>
              <a:ext cx="3998399" cy="3458075"/>
            </a:xfrm>
            <a:custGeom>
              <a:avLst/>
              <a:gdLst/>
              <a:ahLst/>
              <a:cxnLst/>
              <a:rect r="r" b="b" t="t" l="l"/>
              <a:pathLst>
                <a:path h="3458075" w="3998399">
                  <a:moveTo>
                    <a:pt x="0" y="0"/>
                  </a:moveTo>
                  <a:lnTo>
                    <a:pt x="3998398" y="0"/>
                  </a:lnTo>
                  <a:lnTo>
                    <a:pt x="3998398" y="3458075"/>
                  </a:lnTo>
                  <a:lnTo>
                    <a:pt x="0" y="3458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73943" cy="5440831"/>
            </a:xfrm>
            <a:custGeom>
              <a:avLst/>
              <a:gdLst/>
              <a:ahLst/>
              <a:cxnLst/>
              <a:rect r="r" b="b" t="t" l="l"/>
              <a:pathLst>
                <a:path h="5440831" w="5773943">
                  <a:moveTo>
                    <a:pt x="0" y="0"/>
                  </a:moveTo>
                  <a:lnTo>
                    <a:pt x="5773943" y="0"/>
                  </a:lnTo>
                  <a:lnTo>
                    <a:pt x="5773943" y="5440831"/>
                  </a:lnTo>
                  <a:lnTo>
                    <a:pt x="0" y="544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458585" y="2554428"/>
              <a:ext cx="2856773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52">
                  <a:solidFill>
                    <a:srgbClr val="44546A"/>
                  </a:solidFill>
                  <a:latin typeface="Arialle Bold"/>
                </a:rPr>
                <a:t>$200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1165963"/>
            <a:ext cx="1184419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772699"/>
                </a:solidFill>
                <a:latin typeface="Libre Franklin Bold"/>
              </a:rPr>
              <a:t>How Lending Circles work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55074" cy="10287000"/>
            <a:chOff x="0" y="0"/>
            <a:chExt cx="2724803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4803" cy="3479800"/>
            </a:xfrm>
            <a:custGeom>
              <a:avLst/>
              <a:gdLst/>
              <a:ahLst/>
              <a:cxnLst/>
              <a:rect r="r" b="b" t="t" l="l"/>
              <a:pathLst>
                <a:path h="3479800" w="2724803">
                  <a:moveTo>
                    <a:pt x="0" y="0"/>
                  </a:moveTo>
                  <a:lnTo>
                    <a:pt x="2724803" y="0"/>
                  </a:lnTo>
                  <a:lnTo>
                    <a:pt x="272480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3121043"/>
            <a:ext cx="6372347" cy="180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772699"/>
                </a:solidFill>
                <a:latin typeface="Libre Franklin Bold Bold"/>
              </a:rPr>
              <a:t>Program requirements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2301662" cy="1790181"/>
          </a:xfrm>
          <a:custGeom>
            <a:avLst/>
            <a:gdLst/>
            <a:ahLst/>
            <a:cxnLst/>
            <a:rect r="r" b="b" t="t" l="l"/>
            <a:pathLst>
              <a:path h="1790181" w="2301662">
                <a:moveTo>
                  <a:pt x="0" y="0"/>
                </a:moveTo>
                <a:lnTo>
                  <a:pt x="2301662" y="0"/>
                </a:lnTo>
                <a:lnTo>
                  <a:pt x="2301662" y="1790181"/>
                </a:lnTo>
                <a:lnTo>
                  <a:pt x="0" y="17901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401047" y="5553916"/>
            <a:ext cx="9427138" cy="1056531"/>
            <a:chOff x="0" y="0"/>
            <a:chExt cx="12569517" cy="1408708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961960" y="345255"/>
              <a:ext cx="10607558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SSN or ITIN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401047" y="7062321"/>
            <a:ext cx="10050109" cy="1056531"/>
            <a:chOff x="0" y="0"/>
            <a:chExt cx="13400146" cy="140870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961960" y="345255"/>
              <a:ext cx="11438186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Checking account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401047" y="4045511"/>
            <a:ext cx="10050109" cy="1056531"/>
            <a:chOff x="0" y="0"/>
            <a:chExt cx="13400146" cy="1408708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961960" y="345255"/>
              <a:ext cx="11438186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Valid photo I.D.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401047" y="2537105"/>
            <a:ext cx="10050109" cy="1056531"/>
            <a:chOff x="0" y="0"/>
            <a:chExt cx="13400146" cy="1408708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961960" y="345255"/>
              <a:ext cx="11438186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Personal email address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401047" y="1028700"/>
            <a:ext cx="10050109" cy="1056531"/>
            <a:chOff x="0" y="0"/>
            <a:chExt cx="13400146" cy="1408708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961960" y="345255"/>
              <a:ext cx="11438186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18+ years old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401047" y="8570727"/>
            <a:ext cx="9702757" cy="1056531"/>
            <a:chOff x="0" y="0"/>
            <a:chExt cx="12937009" cy="1408708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1434364" cy="1408708"/>
              <a:chOff x="0" y="0"/>
              <a:chExt cx="672428" cy="6604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72428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672428">
                    <a:moveTo>
                      <a:pt x="54796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7968" y="0"/>
                    </a:lnTo>
                    <a:cubicBezTo>
                      <a:pt x="616548" y="0"/>
                      <a:pt x="672428" y="55880"/>
                      <a:pt x="672428" y="124460"/>
                    </a:cubicBezTo>
                    <a:lnTo>
                      <a:pt x="672428" y="535940"/>
                    </a:lnTo>
                    <a:cubicBezTo>
                      <a:pt x="672428" y="604520"/>
                      <a:pt x="616548" y="660400"/>
                      <a:pt x="547968" y="66040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368512" y="435561"/>
              <a:ext cx="697341" cy="537586"/>
            </a:xfrm>
            <a:custGeom>
              <a:avLst/>
              <a:gdLst/>
              <a:ahLst/>
              <a:cxnLst/>
              <a:rect r="r" b="b" t="t" l="l"/>
              <a:pathLst>
                <a:path h="537586" w="697341">
                  <a:moveTo>
                    <a:pt x="0" y="0"/>
                  </a:moveTo>
                  <a:lnTo>
                    <a:pt x="697341" y="0"/>
                  </a:lnTo>
                  <a:lnTo>
                    <a:pt x="697341" y="537586"/>
                  </a:lnTo>
                  <a:lnTo>
                    <a:pt x="0" y="53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1961960" y="345255"/>
              <a:ext cx="10975049" cy="699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16"/>
                </a:lnSpc>
              </a:pPr>
              <a:r>
                <a:rPr lang="en-US" sz="3346">
                  <a:solidFill>
                    <a:srgbClr val="772699"/>
                  </a:solidFill>
                  <a:latin typeface="Arialle Bold"/>
                </a:rPr>
                <a:t>Income (e.g wages, benefits, etc.)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2274781" y="5870872"/>
            <a:ext cx="3673484" cy="4694548"/>
          </a:xfrm>
          <a:custGeom>
            <a:avLst/>
            <a:gdLst/>
            <a:ahLst/>
            <a:cxnLst/>
            <a:rect r="r" b="b" t="t" l="l"/>
            <a:pathLst>
              <a:path h="4694548" w="3673484">
                <a:moveTo>
                  <a:pt x="0" y="0"/>
                </a:moveTo>
                <a:lnTo>
                  <a:pt x="3673484" y="0"/>
                </a:lnTo>
                <a:lnTo>
                  <a:pt x="3673484" y="4694549"/>
                </a:lnTo>
                <a:lnTo>
                  <a:pt x="0" y="46945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06500" y="2205432"/>
            <a:ext cx="3383147" cy="338314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B8C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230414" y="2205432"/>
            <a:ext cx="3383147" cy="338314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553631" y="2205432"/>
            <a:ext cx="3383147" cy="338314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876848" y="2205432"/>
            <a:ext cx="3383147" cy="338314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3C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56688" y="4989996"/>
            <a:ext cx="4082771" cy="4672166"/>
            <a:chOff x="0" y="0"/>
            <a:chExt cx="5443695" cy="6229555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5443695" cy="6229555"/>
              <a:chOff x="0" y="0"/>
              <a:chExt cx="2367253" cy="270899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67253" cy="2708993"/>
              </a:xfrm>
              <a:custGeom>
                <a:avLst/>
                <a:gdLst/>
                <a:ahLst/>
                <a:cxnLst/>
                <a:rect r="r" b="b" t="t" l="l"/>
                <a:pathLst>
                  <a:path h="2708993" w="2367253">
                    <a:moveTo>
                      <a:pt x="2242793" y="2708993"/>
                    </a:moveTo>
                    <a:lnTo>
                      <a:pt x="124460" y="2708993"/>
                    </a:lnTo>
                    <a:cubicBezTo>
                      <a:pt x="55880" y="2708993"/>
                      <a:pt x="0" y="2653113"/>
                      <a:pt x="0" y="25845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793" y="0"/>
                    </a:lnTo>
                    <a:cubicBezTo>
                      <a:pt x="2311373" y="0"/>
                      <a:pt x="2367253" y="55880"/>
                      <a:pt x="2367253" y="124460"/>
                    </a:cubicBezTo>
                    <a:lnTo>
                      <a:pt x="2367253" y="2584533"/>
                    </a:lnTo>
                    <a:cubicBezTo>
                      <a:pt x="2367253" y="2653113"/>
                      <a:pt x="2311373" y="2708993"/>
                      <a:pt x="2242793" y="2708993"/>
                    </a:cubicBezTo>
                    <a:close/>
                  </a:path>
                </a:pathLst>
              </a:custGeom>
              <a:solidFill>
                <a:srgbClr val="2EB8C0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279143" y="1748079"/>
              <a:ext cx="4885409" cy="3676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Arialle Bold"/>
                </a:rPr>
                <a:t>Fill out the following form: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Arialle Bold"/>
                </a:rPr>
                <a:t> mafito.info/programs-eng</a:t>
              </a:r>
            </a:p>
            <a:p>
              <a:pPr algn="ctr">
                <a:lnSpc>
                  <a:spcPts val="3600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53440" y="802714"/>
              <a:ext cx="4936816" cy="641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Arialle Bold"/>
                </a:rPr>
                <a:t>APPLY ONLINE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880601" y="4980471"/>
            <a:ext cx="4082771" cy="4681691"/>
            <a:chOff x="0" y="0"/>
            <a:chExt cx="5443695" cy="624225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5443695" cy="6242255"/>
              <a:chOff x="0" y="0"/>
              <a:chExt cx="2367253" cy="271451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367253" cy="2714516"/>
              </a:xfrm>
              <a:custGeom>
                <a:avLst/>
                <a:gdLst/>
                <a:ahLst/>
                <a:cxnLst/>
                <a:rect r="r" b="b" t="t" l="l"/>
                <a:pathLst>
                  <a:path h="2714516" w="2367253">
                    <a:moveTo>
                      <a:pt x="2242793" y="2714516"/>
                    </a:moveTo>
                    <a:lnTo>
                      <a:pt x="124460" y="2714516"/>
                    </a:lnTo>
                    <a:cubicBezTo>
                      <a:pt x="55880" y="2714516"/>
                      <a:pt x="0" y="2658636"/>
                      <a:pt x="0" y="259005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793" y="0"/>
                    </a:lnTo>
                    <a:cubicBezTo>
                      <a:pt x="2311373" y="0"/>
                      <a:pt x="2367253" y="55880"/>
                      <a:pt x="2367253" y="124460"/>
                    </a:cubicBezTo>
                    <a:lnTo>
                      <a:pt x="2367253" y="2590056"/>
                    </a:lnTo>
                    <a:cubicBezTo>
                      <a:pt x="2367253" y="2658636"/>
                      <a:pt x="2311373" y="2714516"/>
                      <a:pt x="2242793" y="2714516"/>
                    </a:cubicBezTo>
                    <a:close/>
                  </a:path>
                </a:pathLst>
              </a:custGeom>
              <a:solidFill>
                <a:srgbClr val="AC13BF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279143" y="2370379"/>
              <a:ext cx="4885409" cy="3067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Arialle Bold"/>
                </a:rPr>
                <a:t>Attend a formation to meet people in your community and finalize circle details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53440" y="802714"/>
              <a:ext cx="4936816" cy="1263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Arialle Bold"/>
                </a:rPr>
                <a:t>JOIN LENDING CIRCLE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203819" y="4980471"/>
            <a:ext cx="4082771" cy="4681691"/>
            <a:chOff x="0" y="0"/>
            <a:chExt cx="5443695" cy="6242255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5443695" cy="6242255"/>
              <a:chOff x="0" y="0"/>
              <a:chExt cx="2367253" cy="271451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367253" cy="2714516"/>
              </a:xfrm>
              <a:custGeom>
                <a:avLst/>
                <a:gdLst/>
                <a:ahLst/>
                <a:cxnLst/>
                <a:rect r="r" b="b" t="t" l="l"/>
                <a:pathLst>
                  <a:path h="2714516" w="2367253">
                    <a:moveTo>
                      <a:pt x="2242793" y="2714516"/>
                    </a:moveTo>
                    <a:lnTo>
                      <a:pt x="124460" y="2714516"/>
                    </a:lnTo>
                    <a:cubicBezTo>
                      <a:pt x="55880" y="2714516"/>
                      <a:pt x="0" y="2658636"/>
                      <a:pt x="0" y="259005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793" y="0"/>
                    </a:lnTo>
                    <a:cubicBezTo>
                      <a:pt x="2311373" y="0"/>
                      <a:pt x="2367253" y="55880"/>
                      <a:pt x="2367253" y="124460"/>
                    </a:cubicBezTo>
                    <a:lnTo>
                      <a:pt x="2367253" y="2590056"/>
                    </a:lnTo>
                    <a:cubicBezTo>
                      <a:pt x="2367253" y="2658636"/>
                      <a:pt x="2311373" y="2714516"/>
                      <a:pt x="2242793" y="2714516"/>
                    </a:cubicBezTo>
                    <a:close/>
                  </a:path>
                </a:pathLst>
              </a:custGeom>
              <a:solidFill>
                <a:srgbClr val="00B283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279143" y="2370379"/>
              <a:ext cx="4885409" cy="3067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Arialle Bold"/>
                </a:rPr>
                <a:t>Make all your payments on the 17th of each month to establish or build credit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53440" y="802714"/>
              <a:ext cx="4936816" cy="1263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Arialle Bold"/>
                </a:rPr>
                <a:t>PAY &amp; BUILD CREDIT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527036" y="4980471"/>
            <a:ext cx="4082771" cy="4672166"/>
            <a:chOff x="0" y="0"/>
            <a:chExt cx="5443695" cy="6229555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5443695" cy="6229555"/>
              <a:chOff x="0" y="0"/>
              <a:chExt cx="2367253" cy="270899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367253" cy="2708993"/>
              </a:xfrm>
              <a:custGeom>
                <a:avLst/>
                <a:gdLst/>
                <a:ahLst/>
                <a:cxnLst/>
                <a:rect r="r" b="b" t="t" l="l"/>
                <a:pathLst>
                  <a:path h="2708993" w="2367253">
                    <a:moveTo>
                      <a:pt x="2242793" y="2708993"/>
                    </a:moveTo>
                    <a:lnTo>
                      <a:pt x="124460" y="2708993"/>
                    </a:lnTo>
                    <a:cubicBezTo>
                      <a:pt x="55880" y="2708993"/>
                      <a:pt x="0" y="2653113"/>
                      <a:pt x="0" y="258453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42793" y="0"/>
                    </a:lnTo>
                    <a:cubicBezTo>
                      <a:pt x="2311373" y="0"/>
                      <a:pt x="2367253" y="55880"/>
                      <a:pt x="2367253" y="124460"/>
                    </a:cubicBezTo>
                    <a:lnTo>
                      <a:pt x="2367253" y="2584533"/>
                    </a:lnTo>
                    <a:cubicBezTo>
                      <a:pt x="2367253" y="2653113"/>
                      <a:pt x="2311373" y="2708993"/>
                      <a:pt x="2242793" y="2708993"/>
                    </a:cubicBezTo>
                    <a:close/>
                  </a:path>
                </a:pathLst>
              </a:custGeom>
              <a:solidFill>
                <a:srgbClr val="FF3C00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279143" y="2370379"/>
              <a:ext cx="4885409" cy="2457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Arialle Bold"/>
                </a:rPr>
                <a:t>Receive your loan on the 25th of your designated distribution month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53440" y="802714"/>
              <a:ext cx="4936816" cy="1263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Arialle Bold"/>
                </a:rPr>
                <a:t>GET YOUR</a:t>
              </a:r>
            </a:p>
            <a:p>
              <a:pPr algn="ctr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Arialle Bold"/>
                </a:rPr>
                <a:t> LOAN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65989" y="4706009"/>
            <a:ext cx="762397" cy="762397"/>
            <a:chOff x="0" y="0"/>
            <a:chExt cx="1016529" cy="101652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16529" cy="1016529"/>
            </a:xfrm>
            <a:custGeom>
              <a:avLst/>
              <a:gdLst/>
              <a:ahLst/>
              <a:cxnLst/>
              <a:rect r="r" b="b" t="t" l="l"/>
              <a:pathLst>
                <a:path h="1016529" w="1016529">
                  <a:moveTo>
                    <a:pt x="0" y="0"/>
                  </a:moveTo>
                  <a:lnTo>
                    <a:pt x="1016529" y="0"/>
                  </a:lnTo>
                  <a:lnTo>
                    <a:pt x="1016529" y="1016529"/>
                  </a:lnTo>
                  <a:lnTo>
                    <a:pt x="0" y="1016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311547" y="11656"/>
              <a:ext cx="393435" cy="871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9"/>
                </a:lnSpc>
              </a:pPr>
              <a:r>
                <a:rPr lang="en-US" sz="3964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687084" y="4696484"/>
            <a:ext cx="762397" cy="762397"/>
            <a:chOff x="0" y="0"/>
            <a:chExt cx="1016529" cy="101652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16529" cy="1016529"/>
            </a:xfrm>
            <a:custGeom>
              <a:avLst/>
              <a:gdLst/>
              <a:ahLst/>
              <a:cxnLst/>
              <a:rect r="r" b="b" t="t" l="l"/>
              <a:pathLst>
                <a:path h="1016529" w="1016529">
                  <a:moveTo>
                    <a:pt x="0" y="0"/>
                  </a:moveTo>
                  <a:lnTo>
                    <a:pt x="1016529" y="0"/>
                  </a:lnTo>
                  <a:lnTo>
                    <a:pt x="1016529" y="1016529"/>
                  </a:lnTo>
                  <a:lnTo>
                    <a:pt x="0" y="1016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11547" y="11656"/>
              <a:ext cx="393435" cy="871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9"/>
                </a:lnSpc>
              </a:pPr>
              <a:r>
                <a:rPr lang="en-US" sz="3964">
                  <a:solidFill>
                    <a:srgbClr val="FFFFFF"/>
                  </a:solidFill>
                  <a:latin typeface="Open Sans Extra Bold"/>
                </a:rPr>
                <a:t>2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010998" y="4696484"/>
            <a:ext cx="762397" cy="762397"/>
            <a:chOff x="0" y="0"/>
            <a:chExt cx="1016529" cy="101652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16529" cy="1016529"/>
            </a:xfrm>
            <a:custGeom>
              <a:avLst/>
              <a:gdLst/>
              <a:ahLst/>
              <a:cxnLst/>
              <a:rect r="r" b="b" t="t" l="l"/>
              <a:pathLst>
                <a:path h="1016529" w="1016529">
                  <a:moveTo>
                    <a:pt x="0" y="0"/>
                  </a:moveTo>
                  <a:lnTo>
                    <a:pt x="1016529" y="0"/>
                  </a:lnTo>
                  <a:lnTo>
                    <a:pt x="1016529" y="1016529"/>
                  </a:lnTo>
                  <a:lnTo>
                    <a:pt x="0" y="1016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311547" y="11656"/>
              <a:ext cx="393435" cy="871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9"/>
                </a:lnSpc>
              </a:pPr>
              <a:r>
                <a:rPr lang="en-US" sz="3964">
                  <a:solidFill>
                    <a:srgbClr val="FFFFFF"/>
                  </a:solidFill>
                  <a:latin typeface="Open Sans Extra Bold"/>
                </a:rPr>
                <a:t>3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3339665" y="4696484"/>
            <a:ext cx="762397" cy="762397"/>
            <a:chOff x="0" y="0"/>
            <a:chExt cx="1016529" cy="101652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16529" cy="1016529"/>
            </a:xfrm>
            <a:custGeom>
              <a:avLst/>
              <a:gdLst/>
              <a:ahLst/>
              <a:cxnLst/>
              <a:rect r="r" b="b" t="t" l="l"/>
              <a:pathLst>
                <a:path h="1016529" w="1016529">
                  <a:moveTo>
                    <a:pt x="0" y="0"/>
                  </a:moveTo>
                  <a:lnTo>
                    <a:pt x="1016529" y="0"/>
                  </a:lnTo>
                  <a:lnTo>
                    <a:pt x="1016529" y="1016529"/>
                  </a:lnTo>
                  <a:lnTo>
                    <a:pt x="0" y="1016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1" id="41"/>
            <p:cNvSpPr txBox="true"/>
            <p:nvPr/>
          </p:nvSpPr>
          <p:spPr>
            <a:xfrm rot="0">
              <a:off x="311547" y="11656"/>
              <a:ext cx="393435" cy="871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49"/>
                </a:lnSpc>
              </a:pPr>
              <a:r>
                <a:rPr lang="en-US" sz="3964">
                  <a:solidFill>
                    <a:srgbClr val="FFFFFF"/>
                  </a:solidFill>
                  <a:latin typeface="Open Sans Extra Bold"/>
                </a:rPr>
                <a:t>4</a:t>
              </a: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1234166" y="2819858"/>
            <a:ext cx="1833366" cy="2342960"/>
          </a:xfrm>
          <a:custGeom>
            <a:avLst/>
            <a:gdLst/>
            <a:ahLst/>
            <a:cxnLst/>
            <a:rect r="r" b="b" t="t" l="l"/>
            <a:pathLst>
              <a:path h="2342960" w="1833366">
                <a:moveTo>
                  <a:pt x="0" y="0"/>
                </a:moveTo>
                <a:lnTo>
                  <a:pt x="1833366" y="0"/>
                </a:lnTo>
                <a:lnTo>
                  <a:pt x="1833366" y="2342960"/>
                </a:lnTo>
                <a:lnTo>
                  <a:pt x="0" y="2342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630110" y="2819858"/>
            <a:ext cx="1833366" cy="2342960"/>
          </a:xfrm>
          <a:custGeom>
            <a:avLst/>
            <a:gdLst/>
            <a:ahLst/>
            <a:cxnLst/>
            <a:rect r="r" b="b" t="t" l="l"/>
            <a:pathLst>
              <a:path h="2342960" w="1833366">
                <a:moveTo>
                  <a:pt x="0" y="0"/>
                </a:moveTo>
                <a:lnTo>
                  <a:pt x="1833366" y="0"/>
                </a:lnTo>
                <a:lnTo>
                  <a:pt x="1833366" y="2342960"/>
                </a:lnTo>
                <a:lnTo>
                  <a:pt x="0" y="2342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933839" y="2819858"/>
            <a:ext cx="1833366" cy="2342960"/>
          </a:xfrm>
          <a:custGeom>
            <a:avLst/>
            <a:gdLst/>
            <a:ahLst/>
            <a:cxnLst/>
            <a:rect r="r" b="b" t="t" l="l"/>
            <a:pathLst>
              <a:path h="2342960" w="1833366">
                <a:moveTo>
                  <a:pt x="0" y="0"/>
                </a:moveTo>
                <a:lnTo>
                  <a:pt x="1833366" y="0"/>
                </a:lnTo>
                <a:lnTo>
                  <a:pt x="1833366" y="2342960"/>
                </a:lnTo>
                <a:lnTo>
                  <a:pt x="0" y="2342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4267091" y="2819858"/>
            <a:ext cx="1833366" cy="2342960"/>
          </a:xfrm>
          <a:custGeom>
            <a:avLst/>
            <a:gdLst/>
            <a:ahLst/>
            <a:cxnLst/>
            <a:rect r="r" b="b" t="t" l="l"/>
            <a:pathLst>
              <a:path h="2342960" w="1833366">
                <a:moveTo>
                  <a:pt x="0" y="0"/>
                </a:moveTo>
                <a:lnTo>
                  <a:pt x="1833367" y="0"/>
                </a:lnTo>
                <a:lnTo>
                  <a:pt x="1833367" y="2342960"/>
                </a:lnTo>
                <a:lnTo>
                  <a:pt x="0" y="23429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827620" y="3032310"/>
            <a:ext cx="1141410" cy="1344813"/>
          </a:xfrm>
          <a:custGeom>
            <a:avLst/>
            <a:gdLst/>
            <a:ahLst/>
            <a:cxnLst/>
            <a:rect r="r" b="b" t="t" l="l"/>
            <a:pathLst>
              <a:path h="1344813" w="1141410">
                <a:moveTo>
                  <a:pt x="0" y="0"/>
                </a:moveTo>
                <a:lnTo>
                  <a:pt x="1141410" y="0"/>
                </a:lnTo>
                <a:lnTo>
                  <a:pt x="1141410" y="1344813"/>
                </a:lnTo>
                <a:lnTo>
                  <a:pt x="0" y="13448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7" id="47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7238564" y="3196274"/>
            <a:ext cx="1078516" cy="1016886"/>
          </a:xfrm>
          <a:prstGeom prst="rect">
            <a:avLst/>
          </a:prstGeom>
        </p:spPr>
      </p:pic>
      <p:sp>
        <p:nvSpPr>
          <p:cNvPr name="Freeform 48" id="48"/>
          <p:cNvSpPr/>
          <p:nvPr/>
        </p:nvSpPr>
        <p:spPr>
          <a:xfrm flipH="false" flipV="false" rot="0">
            <a:off x="11496258" y="3032310"/>
            <a:ext cx="1156026" cy="1323062"/>
          </a:xfrm>
          <a:custGeom>
            <a:avLst/>
            <a:gdLst/>
            <a:ahLst/>
            <a:cxnLst/>
            <a:rect r="r" b="b" t="t" l="l"/>
            <a:pathLst>
              <a:path h="1323062" w="1156026">
                <a:moveTo>
                  <a:pt x="0" y="0"/>
                </a:moveTo>
                <a:lnTo>
                  <a:pt x="1156026" y="0"/>
                </a:lnTo>
                <a:lnTo>
                  <a:pt x="1156026" y="1323063"/>
                </a:lnTo>
                <a:lnTo>
                  <a:pt x="0" y="13230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886733" y="3153511"/>
            <a:ext cx="1102411" cy="1102411"/>
          </a:xfrm>
          <a:custGeom>
            <a:avLst/>
            <a:gdLst/>
            <a:ahLst/>
            <a:cxnLst/>
            <a:rect r="r" b="b" t="t" l="l"/>
            <a:pathLst>
              <a:path h="1102411" w="1102411">
                <a:moveTo>
                  <a:pt x="0" y="0"/>
                </a:moveTo>
                <a:lnTo>
                  <a:pt x="1102411" y="0"/>
                </a:lnTo>
                <a:lnTo>
                  <a:pt x="1102411" y="1102411"/>
                </a:lnTo>
                <a:lnTo>
                  <a:pt x="0" y="11024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028700" y="1179907"/>
            <a:ext cx="15793940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</a:pPr>
            <a:r>
              <a:rPr lang="en-US" sz="6999">
                <a:solidFill>
                  <a:srgbClr val="FF7700"/>
                </a:solidFill>
                <a:latin typeface="Libre Franklin Bold"/>
              </a:rPr>
              <a:t>How do I join Lending Circles?</a:t>
            </a:r>
          </a:p>
        </p:txBody>
      </p:sp>
      <p:sp>
        <p:nvSpPr>
          <p:cNvPr name="Freeform 51" id="51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B2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11071" y="6358381"/>
            <a:ext cx="5852735" cy="1580238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63806" y="5881219"/>
            <a:ext cx="3377081" cy="3377081"/>
          </a:xfrm>
          <a:custGeom>
            <a:avLst/>
            <a:gdLst/>
            <a:ahLst/>
            <a:cxnLst/>
            <a:rect r="r" b="b" t="t" l="l"/>
            <a:pathLst>
              <a:path h="3377081" w="3377081">
                <a:moveTo>
                  <a:pt x="0" y="0"/>
                </a:moveTo>
                <a:lnTo>
                  <a:pt x="3377081" y="0"/>
                </a:lnTo>
                <a:lnTo>
                  <a:pt x="3377081" y="3377081"/>
                </a:lnTo>
                <a:lnTo>
                  <a:pt x="0" y="337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0305" y="1171575"/>
            <a:ext cx="16304084" cy="100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5"/>
              </a:lnSpc>
              <a:spcBef>
                <a:spcPct val="0"/>
              </a:spcBef>
            </a:pPr>
            <a:r>
              <a:rPr lang="en-US" sz="7545">
                <a:solidFill>
                  <a:srgbClr val="44546A"/>
                </a:solidFill>
                <a:latin typeface="Libre Franklin Bold Bold"/>
              </a:rPr>
              <a:t>For more information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82977" y="2982389"/>
            <a:ext cx="11919027" cy="1886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5"/>
              </a:lnSpc>
              <a:spcBef>
                <a:spcPct val="0"/>
              </a:spcBef>
            </a:pPr>
            <a:r>
              <a:rPr lang="en-US" sz="7145">
                <a:solidFill>
                  <a:srgbClr val="B6E6E9"/>
                </a:solidFill>
                <a:latin typeface="Arialle Bold"/>
              </a:rPr>
              <a:t>Fill out the form mafito.info/programs-eng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63806" y="5879159"/>
            <a:ext cx="3384916" cy="3384916"/>
          </a:xfrm>
          <a:custGeom>
            <a:avLst/>
            <a:gdLst/>
            <a:ahLst/>
            <a:cxnLst/>
            <a:rect r="r" b="b" t="t" l="l"/>
            <a:pathLst>
              <a:path h="3384916" w="3384916">
                <a:moveTo>
                  <a:pt x="0" y="0"/>
                </a:moveTo>
                <a:lnTo>
                  <a:pt x="3384916" y="0"/>
                </a:lnTo>
                <a:lnTo>
                  <a:pt x="3384916" y="3384916"/>
                </a:lnTo>
                <a:lnTo>
                  <a:pt x="0" y="3384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036405">
            <a:off x="-657646" y="3360989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3860">
            <a:off x="-10968728" y="-14559003"/>
            <a:ext cx="31044605" cy="21053887"/>
          </a:xfrm>
          <a:custGeom>
            <a:avLst/>
            <a:gdLst/>
            <a:ahLst/>
            <a:cxnLst/>
            <a:rect r="r" b="b" t="t" l="l"/>
            <a:pathLst>
              <a:path h="21053887" w="31044605">
                <a:moveTo>
                  <a:pt x="0" y="0"/>
                </a:moveTo>
                <a:lnTo>
                  <a:pt x="31044605" y="0"/>
                </a:lnTo>
                <a:lnTo>
                  <a:pt x="31044605" y="21053887"/>
                </a:lnTo>
                <a:lnTo>
                  <a:pt x="0" y="21053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05200" y="4552950"/>
            <a:ext cx="11277600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FFFFFF"/>
                </a:solidFill>
                <a:latin typeface="Libre Franklin Bold Bold"/>
              </a:rPr>
              <a:t>MAF's Business Microloan</a:t>
            </a:r>
            <a:r>
              <a:rPr lang="en-US" sz="6800">
                <a:solidFill>
                  <a:srgbClr val="FFFFFF"/>
                </a:solidFill>
                <a:latin typeface="Libre Franklin Bold Bold"/>
              </a:rPr>
              <a:t>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55074" cy="10287000"/>
            <a:chOff x="0" y="0"/>
            <a:chExt cx="2724803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4803" cy="3479800"/>
            </a:xfrm>
            <a:custGeom>
              <a:avLst/>
              <a:gdLst/>
              <a:ahLst/>
              <a:cxnLst/>
              <a:rect r="r" b="b" t="t" l="l"/>
              <a:pathLst>
                <a:path h="3479800" w="2724803">
                  <a:moveTo>
                    <a:pt x="0" y="0"/>
                  </a:moveTo>
                  <a:lnTo>
                    <a:pt x="2724803" y="0"/>
                  </a:lnTo>
                  <a:lnTo>
                    <a:pt x="272480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401047" y="1442807"/>
            <a:ext cx="1124970" cy="1104848"/>
            <a:chOff x="0" y="0"/>
            <a:chExt cx="672428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401047" y="4100513"/>
            <a:ext cx="1124970" cy="1104848"/>
            <a:chOff x="0" y="0"/>
            <a:chExt cx="672428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01047" y="6020524"/>
            <a:ext cx="1124970" cy="1104848"/>
            <a:chOff x="0" y="0"/>
            <a:chExt cx="672428" cy="660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690070" y="1784416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9"/>
                </a:lnTo>
                <a:lnTo>
                  <a:pt x="0" y="42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90070" y="4442123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8"/>
                </a:lnTo>
                <a:lnTo>
                  <a:pt x="0" y="4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90070" y="6362134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8"/>
                </a:lnTo>
                <a:lnTo>
                  <a:pt x="0" y="4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1028700"/>
            <a:ext cx="2301662" cy="1790181"/>
          </a:xfrm>
          <a:custGeom>
            <a:avLst/>
            <a:gdLst/>
            <a:ahLst/>
            <a:cxnLst/>
            <a:rect r="r" b="b" t="t" l="l"/>
            <a:pathLst>
              <a:path h="1790181" w="2301662">
                <a:moveTo>
                  <a:pt x="0" y="0"/>
                </a:moveTo>
                <a:lnTo>
                  <a:pt x="2301662" y="0"/>
                </a:lnTo>
                <a:lnTo>
                  <a:pt x="2301662" y="1790181"/>
                </a:lnTo>
                <a:lnTo>
                  <a:pt x="0" y="1790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7401047" y="7953977"/>
            <a:ext cx="1124970" cy="1104848"/>
            <a:chOff x="0" y="0"/>
            <a:chExt cx="672428" cy="660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7690070" y="8295587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8"/>
                </a:lnTo>
                <a:lnTo>
                  <a:pt x="0" y="4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02860" y="5897070"/>
            <a:ext cx="3686692" cy="4780152"/>
          </a:xfrm>
          <a:custGeom>
            <a:avLst/>
            <a:gdLst/>
            <a:ahLst/>
            <a:cxnLst/>
            <a:rect r="r" b="b" t="t" l="l"/>
            <a:pathLst>
              <a:path h="4780152" w="3686692">
                <a:moveTo>
                  <a:pt x="0" y="0"/>
                </a:moveTo>
                <a:lnTo>
                  <a:pt x="3686693" y="0"/>
                </a:lnTo>
                <a:lnTo>
                  <a:pt x="3686693" y="4780152"/>
                </a:lnTo>
                <a:lnTo>
                  <a:pt x="0" y="4780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939809" y="1471587"/>
            <a:ext cx="7895284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Get a 0% interest loan up to $2,500 to </a:t>
            </a:r>
            <a:r>
              <a:rPr lang="en-US" sz="3999">
                <a:solidFill>
                  <a:srgbClr val="772699"/>
                </a:solidFill>
                <a:latin typeface="Arialle Bold"/>
              </a:rPr>
              <a:t>cover any business expenses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39809" y="4043337"/>
            <a:ext cx="8319491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Make low monthly payments over</a:t>
            </a:r>
            <a:r>
              <a:rPr lang="en-US" sz="3999">
                <a:solidFill>
                  <a:srgbClr val="772699"/>
                </a:solidFill>
                <a:latin typeface="Arialle Bold"/>
              </a:rPr>
              <a:t> </a:t>
            </a:r>
          </a:p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10-18 months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39809" y="6263386"/>
            <a:ext cx="9108644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Build your credit history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3121043"/>
            <a:ext cx="6372347" cy="269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772699"/>
                </a:solidFill>
                <a:latin typeface="Libre Franklin Bold"/>
              </a:rPr>
              <a:t>Business </a:t>
            </a:r>
          </a:p>
          <a:p>
            <a:pPr>
              <a:lnSpc>
                <a:spcPts val="6999"/>
              </a:lnSpc>
            </a:pPr>
            <a:r>
              <a:rPr lang="en-US" sz="6999">
                <a:solidFill>
                  <a:srgbClr val="772699"/>
                </a:solidFill>
                <a:latin typeface="Libre Franklin Bold"/>
              </a:rPr>
              <a:t>Microloan</a:t>
            </a:r>
          </a:p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772699"/>
                </a:solidFill>
                <a:latin typeface="Libre Franklin Bold"/>
              </a:rPr>
              <a:t>program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39809" y="7896801"/>
            <a:ext cx="8472334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Access free online financial education and business coaching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344539"/>
            <a:ext cx="1525358" cy="1525358"/>
            <a:chOff x="0" y="0"/>
            <a:chExt cx="2311400" cy="2311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1400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4219277"/>
            <a:ext cx="1525358" cy="1525358"/>
            <a:chOff x="0" y="0"/>
            <a:chExt cx="2311400" cy="2311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11400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38225" y="6114810"/>
            <a:ext cx="1525358" cy="1525358"/>
            <a:chOff x="0" y="0"/>
            <a:chExt cx="2311400" cy="2311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11400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598494" y="2533717"/>
            <a:ext cx="7091012" cy="7676332"/>
          </a:xfrm>
          <a:custGeom>
            <a:avLst/>
            <a:gdLst/>
            <a:ahLst/>
            <a:cxnLst/>
            <a:rect r="r" b="b" t="t" l="l"/>
            <a:pathLst>
              <a:path h="7676332" w="7091012">
                <a:moveTo>
                  <a:pt x="0" y="0"/>
                </a:moveTo>
                <a:lnTo>
                  <a:pt x="7091012" y="0"/>
                </a:lnTo>
                <a:lnTo>
                  <a:pt x="7091012" y="7676332"/>
                </a:lnTo>
                <a:lnTo>
                  <a:pt x="0" y="7676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949553" y="21855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2919" y="2492530"/>
            <a:ext cx="1196921" cy="1144556"/>
          </a:xfrm>
          <a:custGeom>
            <a:avLst/>
            <a:gdLst/>
            <a:ahLst/>
            <a:cxnLst/>
            <a:rect r="r" b="b" t="t" l="l"/>
            <a:pathLst>
              <a:path h="1144556" w="1196921">
                <a:moveTo>
                  <a:pt x="0" y="0"/>
                </a:moveTo>
                <a:lnTo>
                  <a:pt x="1196921" y="0"/>
                </a:lnTo>
                <a:lnTo>
                  <a:pt x="1196921" y="1144555"/>
                </a:lnTo>
                <a:lnTo>
                  <a:pt x="0" y="11445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7349" y="6412285"/>
            <a:ext cx="707111" cy="930409"/>
          </a:xfrm>
          <a:custGeom>
            <a:avLst/>
            <a:gdLst/>
            <a:ahLst/>
            <a:cxnLst/>
            <a:rect r="r" b="b" t="t" l="l"/>
            <a:pathLst>
              <a:path h="930409" w="707111">
                <a:moveTo>
                  <a:pt x="0" y="0"/>
                </a:moveTo>
                <a:lnTo>
                  <a:pt x="707110" y="0"/>
                </a:lnTo>
                <a:lnTo>
                  <a:pt x="707110" y="930409"/>
                </a:lnTo>
                <a:lnTo>
                  <a:pt x="0" y="93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734183" y="5897070"/>
            <a:ext cx="3686692" cy="4780152"/>
          </a:xfrm>
          <a:custGeom>
            <a:avLst/>
            <a:gdLst/>
            <a:ahLst/>
            <a:cxnLst/>
            <a:rect r="r" b="b" t="t" l="l"/>
            <a:pathLst>
              <a:path h="4780152" w="3686692">
                <a:moveTo>
                  <a:pt x="0" y="0"/>
                </a:moveTo>
                <a:lnTo>
                  <a:pt x="3686692" y="0"/>
                </a:lnTo>
                <a:lnTo>
                  <a:pt x="3686692" y="4780152"/>
                </a:lnTo>
                <a:lnTo>
                  <a:pt x="0" y="47801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8022249"/>
            <a:ext cx="1525358" cy="1525358"/>
            <a:chOff x="0" y="0"/>
            <a:chExt cx="2311400" cy="2311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1400" cy="2311400"/>
            </a:xfrm>
            <a:custGeom>
              <a:avLst/>
              <a:gdLst/>
              <a:ahLst/>
              <a:cxnLst/>
              <a:rect r="r" b="b" t="t" l="l"/>
              <a:pathLst>
                <a:path h="2311400" w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285715" y="8205371"/>
            <a:ext cx="1011327" cy="1159115"/>
          </a:xfrm>
          <a:custGeom>
            <a:avLst/>
            <a:gdLst/>
            <a:ahLst/>
            <a:cxnLst/>
            <a:rect r="r" b="b" t="t" l="l"/>
            <a:pathLst>
              <a:path h="1159115" w="1011327">
                <a:moveTo>
                  <a:pt x="0" y="0"/>
                </a:moveTo>
                <a:lnTo>
                  <a:pt x="1011328" y="0"/>
                </a:lnTo>
                <a:lnTo>
                  <a:pt x="1011328" y="1159114"/>
                </a:lnTo>
                <a:lnTo>
                  <a:pt x="0" y="11591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57208" y="4541207"/>
            <a:ext cx="1268343" cy="881498"/>
          </a:xfrm>
          <a:custGeom>
            <a:avLst/>
            <a:gdLst/>
            <a:ahLst/>
            <a:cxnLst/>
            <a:rect r="r" b="b" t="t" l="l"/>
            <a:pathLst>
              <a:path h="881498" w="1268343">
                <a:moveTo>
                  <a:pt x="0" y="0"/>
                </a:moveTo>
                <a:lnTo>
                  <a:pt x="1268342" y="0"/>
                </a:lnTo>
                <a:lnTo>
                  <a:pt x="1268342" y="881498"/>
                </a:lnTo>
                <a:lnTo>
                  <a:pt x="0" y="881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38225" y="853983"/>
            <a:ext cx="16230600" cy="93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</a:pPr>
            <a:r>
              <a:rPr lang="en-US" sz="7000">
                <a:solidFill>
                  <a:srgbClr val="772699"/>
                </a:solidFill>
                <a:latin typeface="Libre Franklin Bold"/>
              </a:rPr>
              <a:t>Eligibility requirements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86874" y="2840518"/>
            <a:ext cx="11621797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44546A"/>
                </a:solidFill>
                <a:latin typeface="Arialle"/>
              </a:rPr>
              <a:t>Have a business that you’re looking to start, run or grow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86874" y="4458081"/>
            <a:ext cx="13690655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44546A"/>
                </a:solidFill>
                <a:latin typeface="Arialle"/>
              </a:rPr>
              <a:t>Have a SSN or ITIN, a valid, government-issued ID, and a</a:t>
            </a:r>
          </a:p>
          <a:p>
            <a:pPr>
              <a:lnSpc>
                <a:spcPts val="4799"/>
              </a:lnSpc>
            </a:pPr>
            <a:r>
              <a:rPr lang="en-US" sz="3999">
                <a:solidFill>
                  <a:srgbClr val="44546A"/>
                </a:solidFill>
                <a:latin typeface="Arialle"/>
              </a:rPr>
              <a:t>checking account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96399" y="6610789"/>
            <a:ext cx="961116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44546A"/>
                </a:solidFill>
                <a:latin typeface="Arialle"/>
              </a:rPr>
              <a:t>Provide proof of income (personal or household)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86874" y="8518228"/>
            <a:ext cx="961116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44546A"/>
                </a:solidFill>
                <a:latin typeface="Arialle"/>
              </a:rPr>
              <a:t>Live in California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35400" y="2239200"/>
            <a:ext cx="5808600" cy="580860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705801" y="2327268"/>
            <a:ext cx="1067797" cy="1220340"/>
          </a:xfrm>
          <a:custGeom>
            <a:avLst/>
            <a:gdLst/>
            <a:ahLst/>
            <a:cxnLst/>
            <a:rect r="r" b="b" t="t" l="l"/>
            <a:pathLst>
              <a:path h="1220340" w="1067797">
                <a:moveTo>
                  <a:pt x="0" y="0"/>
                </a:moveTo>
                <a:lnTo>
                  <a:pt x="1067797" y="0"/>
                </a:lnTo>
                <a:lnTo>
                  <a:pt x="1067797" y="1220340"/>
                </a:lnTo>
                <a:lnTo>
                  <a:pt x="0" y="1220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770076" y="4808867"/>
            <a:ext cx="6558099" cy="6558099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405045" y="1412580"/>
            <a:ext cx="5882955" cy="5882955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4869097" y="1754785"/>
            <a:ext cx="860746" cy="860746"/>
          </a:xfrm>
          <a:custGeom>
            <a:avLst/>
            <a:gdLst/>
            <a:ahLst/>
            <a:cxnLst/>
            <a:rect r="r" b="b" t="t" l="l"/>
            <a:pathLst>
              <a:path h="860746" w="860746">
                <a:moveTo>
                  <a:pt x="0" y="0"/>
                </a:moveTo>
                <a:lnTo>
                  <a:pt x="860746" y="0"/>
                </a:lnTo>
                <a:lnTo>
                  <a:pt x="860746" y="860745"/>
                </a:lnTo>
                <a:lnTo>
                  <a:pt x="0" y="86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194474"/>
            <a:ext cx="12408741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772699"/>
                </a:solidFill>
                <a:latin typeface="Libre Franklin Bold"/>
              </a:rPr>
              <a:t>Give your business a boost!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06682" y="3804783"/>
            <a:ext cx="4866037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DEVELOP YOUR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BUSINESS IDEA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629114" y="5205243"/>
            <a:ext cx="4840022" cy="2363031"/>
            <a:chOff x="0" y="0"/>
            <a:chExt cx="6453363" cy="31507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548794" y="0"/>
              <a:ext cx="1355775" cy="1355775"/>
            </a:xfrm>
            <a:custGeom>
              <a:avLst/>
              <a:gdLst/>
              <a:ahLst/>
              <a:cxnLst/>
              <a:rect r="r" b="b" t="t" l="l"/>
              <a:pathLst>
                <a:path h="1355775" w="1355775">
                  <a:moveTo>
                    <a:pt x="0" y="0"/>
                  </a:moveTo>
                  <a:lnTo>
                    <a:pt x="1355775" y="0"/>
                  </a:lnTo>
                  <a:lnTo>
                    <a:pt x="1355775" y="1355775"/>
                  </a:lnTo>
                  <a:lnTo>
                    <a:pt x="0" y="1355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1638350"/>
              <a:ext cx="6453363" cy="1512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LAUNCH YOUR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 BUSINESS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806682" y="5049506"/>
            <a:ext cx="5182919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Build your plan</a:t>
            </a:r>
            <a:r>
              <a:rPr lang="en-US" sz="3999">
                <a:solidFill>
                  <a:srgbClr val="FFFFFF"/>
                </a:solidFill>
                <a:latin typeface="Arialle Bold"/>
              </a:rPr>
              <a:t> </a:t>
            </a:r>
          </a:p>
          <a:p>
            <a:pPr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Buy licenses, permits, or equipment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12232" y="7596849"/>
            <a:ext cx="5696393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Cover start-up costs</a:t>
            </a:r>
            <a:r>
              <a:rPr lang="en-US" sz="3999">
                <a:solidFill>
                  <a:srgbClr val="FFFFFF"/>
                </a:solidFill>
                <a:latin typeface="Arialle Bold"/>
              </a:rPr>
              <a:t> </a:t>
            </a:r>
          </a:p>
          <a:p>
            <a:pPr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Order marketing materials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72908" y="2833829"/>
            <a:ext cx="4747229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GROW YOUR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 BUSINESS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727977" y="3989529"/>
            <a:ext cx="5237090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Promote your business</a:t>
            </a:r>
          </a:p>
          <a:p>
            <a:pPr algn="l" marL="863599" indent="-431800" lvl="1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Pay for repairs or renovations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0" y="4931908"/>
            <a:ext cx="4372313" cy="5669125"/>
          </a:xfrm>
          <a:custGeom>
            <a:avLst/>
            <a:gdLst/>
            <a:ahLst/>
            <a:cxnLst/>
            <a:rect r="r" b="b" t="t" l="l"/>
            <a:pathLst>
              <a:path h="5669125" w="4372313">
                <a:moveTo>
                  <a:pt x="0" y="0"/>
                </a:moveTo>
                <a:lnTo>
                  <a:pt x="4372313" y="0"/>
                </a:lnTo>
                <a:lnTo>
                  <a:pt x="4372313" y="5669125"/>
                </a:lnTo>
                <a:lnTo>
                  <a:pt x="0" y="56691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074784" y="126617"/>
            <a:ext cx="1070047" cy="810150"/>
          </a:xfrm>
          <a:custGeom>
            <a:avLst/>
            <a:gdLst/>
            <a:ahLst/>
            <a:cxnLst/>
            <a:rect r="r" b="b" t="t" l="l"/>
            <a:pathLst>
              <a:path h="810150" w="1070047">
                <a:moveTo>
                  <a:pt x="0" y="0"/>
                </a:moveTo>
                <a:lnTo>
                  <a:pt x="1070047" y="0"/>
                </a:lnTo>
                <a:lnTo>
                  <a:pt x="1070047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650" y="1729319"/>
            <a:ext cx="4057975" cy="40579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2204" y="4971495"/>
            <a:ext cx="5140866" cy="5315505"/>
            <a:chOff x="0" y="0"/>
            <a:chExt cx="2980753" cy="30820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80753" cy="3082011"/>
            </a:xfrm>
            <a:custGeom>
              <a:avLst/>
              <a:gdLst/>
              <a:ahLst/>
              <a:cxnLst/>
              <a:rect r="r" b="b" t="t" l="l"/>
              <a:pathLst>
                <a:path h="3082011" w="2980753">
                  <a:moveTo>
                    <a:pt x="2856293" y="3082011"/>
                  </a:moveTo>
                  <a:lnTo>
                    <a:pt x="124460" y="3082011"/>
                  </a:lnTo>
                  <a:cubicBezTo>
                    <a:pt x="55880" y="3082011"/>
                    <a:pt x="0" y="3026131"/>
                    <a:pt x="0" y="29575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6293" y="0"/>
                  </a:lnTo>
                  <a:cubicBezTo>
                    <a:pt x="2924873" y="0"/>
                    <a:pt x="2980753" y="55880"/>
                    <a:pt x="2980753" y="124460"/>
                  </a:cubicBezTo>
                  <a:lnTo>
                    <a:pt x="2980753" y="2957551"/>
                  </a:lnTo>
                  <a:cubicBezTo>
                    <a:pt x="2980753" y="3026131"/>
                    <a:pt x="2924873" y="3082011"/>
                    <a:pt x="2856293" y="3082011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78068" y="1729319"/>
            <a:ext cx="4057975" cy="40579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B8C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573567" y="4898546"/>
            <a:ext cx="5140866" cy="5388454"/>
            <a:chOff x="0" y="0"/>
            <a:chExt cx="2980753" cy="312430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80753" cy="3124308"/>
            </a:xfrm>
            <a:custGeom>
              <a:avLst/>
              <a:gdLst/>
              <a:ahLst/>
              <a:cxnLst/>
              <a:rect r="r" b="b" t="t" l="l"/>
              <a:pathLst>
                <a:path h="3124308" w="2980753">
                  <a:moveTo>
                    <a:pt x="2856293" y="3124308"/>
                  </a:moveTo>
                  <a:lnTo>
                    <a:pt x="124460" y="3124308"/>
                  </a:lnTo>
                  <a:cubicBezTo>
                    <a:pt x="55880" y="3124308"/>
                    <a:pt x="0" y="3068428"/>
                    <a:pt x="0" y="299984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6293" y="0"/>
                  </a:lnTo>
                  <a:cubicBezTo>
                    <a:pt x="2924873" y="0"/>
                    <a:pt x="2980753" y="55880"/>
                    <a:pt x="2980753" y="124460"/>
                  </a:cubicBezTo>
                  <a:lnTo>
                    <a:pt x="2980753" y="2999848"/>
                  </a:lnTo>
                  <a:cubicBezTo>
                    <a:pt x="2980753" y="3068428"/>
                    <a:pt x="2924873" y="3124308"/>
                    <a:pt x="2856293" y="3124308"/>
                  </a:cubicBezTo>
                  <a:close/>
                </a:path>
              </a:pathLst>
            </a:custGeom>
            <a:solidFill>
              <a:srgbClr val="2EB8C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936173" y="1729319"/>
            <a:ext cx="4057975" cy="4057975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344908" y="4971495"/>
            <a:ext cx="5140866" cy="5315505"/>
            <a:chOff x="0" y="0"/>
            <a:chExt cx="2980753" cy="308201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980753" cy="3082011"/>
            </a:xfrm>
            <a:custGeom>
              <a:avLst/>
              <a:gdLst/>
              <a:ahLst/>
              <a:cxnLst/>
              <a:rect r="r" b="b" t="t" l="l"/>
              <a:pathLst>
                <a:path h="3082011" w="2980753">
                  <a:moveTo>
                    <a:pt x="2856293" y="3082011"/>
                  </a:moveTo>
                  <a:lnTo>
                    <a:pt x="124460" y="3082011"/>
                  </a:lnTo>
                  <a:cubicBezTo>
                    <a:pt x="55880" y="3082011"/>
                    <a:pt x="0" y="3026131"/>
                    <a:pt x="0" y="29575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56293" y="0"/>
                  </a:lnTo>
                  <a:cubicBezTo>
                    <a:pt x="2924873" y="0"/>
                    <a:pt x="2980753" y="55880"/>
                    <a:pt x="2980753" y="124460"/>
                  </a:cubicBezTo>
                  <a:lnTo>
                    <a:pt x="2980753" y="2957551"/>
                  </a:lnTo>
                  <a:cubicBezTo>
                    <a:pt x="2980753" y="3026131"/>
                    <a:pt x="2924873" y="3082011"/>
                    <a:pt x="2856293" y="3082011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994148" y="162610"/>
            <a:ext cx="1143933" cy="866090"/>
          </a:xfrm>
          <a:custGeom>
            <a:avLst/>
            <a:gdLst/>
            <a:ahLst/>
            <a:cxnLst/>
            <a:rect r="r" b="b" t="t" l="l"/>
            <a:pathLst>
              <a:path h="866090" w="1143933">
                <a:moveTo>
                  <a:pt x="0" y="0"/>
                </a:moveTo>
                <a:lnTo>
                  <a:pt x="1143933" y="0"/>
                </a:lnTo>
                <a:lnTo>
                  <a:pt x="1143933" y="866090"/>
                </a:lnTo>
                <a:lnTo>
                  <a:pt x="0" y="866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3724" y="2190977"/>
            <a:ext cx="2258703" cy="2928626"/>
          </a:xfrm>
          <a:custGeom>
            <a:avLst/>
            <a:gdLst/>
            <a:ahLst/>
            <a:cxnLst/>
            <a:rect r="r" b="b" t="t" l="l"/>
            <a:pathLst>
              <a:path h="2928626" w="2258703">
                <a:moveTo>
                  <a:pt x="0" y="0"/>
                </a:moveTo>
                <a:lnTo>
                  <a:pt x="2258703" y="0"/>
                </a:lnTo>
                <a:lnTo>
                  <a:pt x="2258703" y="2928626"/>
                </a:lnTo>
                <a:lnTo>
                  <a:pt x="0" y="2928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94857" y="2124522"/>
            <a:ext cx="2295264" cy="2976031"/>
          </a:xfrm>
          <a:custGeom>
            <a:avLst/>
            <a:gdLst/>
            <a:ahLst/>
            <a:cxnLst/>
            <a:rect r="r" b="b" t="t" l="l"/>
            <a:pathLst>
              <a:path h="2976031" w="2295264">
                <a:moveTo>
                  <a:pt x="0" y="0"/>
                </a:moveTo>
                <a:lnTo>
                  <a:pt x="2295264" y="0"/>
                </a:lnTo>
                <a:lnTo>
                  <a:pt x="2295264" y="2976031"/>
                </a:lnTo>
                <a:lnTo>
                  <a:pt x="0" y="29760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408142" y="2148225"/>
            <a:ext cx="2258703" cy="2928626"/>
          </a:xfrm>
          <a:custGeom>
            <a:avLst/>
            <a:gdLst/>
            <a:ahLst/>
            <a:cxnLst/>
            <a:rect r="r" b="b" t="t" l="l"/>
            <a:pathLst>
              <a:path h="2928626" w="2258703">
                <a:moveTo>
                  <a:pt x="0" y="0"/>
                </a:moveTo>
                <a:lnTo>
                  <a:pt x="2258703" y="0"/>
                </a:lnTo>
                <a:lnTo>
                  <a:pt x="2258703" y="2928626"/>
                </a:lnTo>
                <a:lnTo>
                  <a:pt x="0" y="2928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314369" y="2514000"/>
            <a:ext cx="1244307" cy="1244307"/>
          </a:xfrm>
          <a:custGeom>
            <a:avLst/>
            <a:gdLst/>
            <a:ahLst/>
            <a:cxnLst/>
            <a:rect r="r" b="b" t="t" l="l"/>
            <a:pathLst>
              <a:path h="1244307" w="1244307">
                <a:moveTo>
                  <a:pt x="0" y="0"/>
                </a:moveTo>
                <a:lnTo>
                  <a:pt x="1244307" y="0"/>
                </a:lnTo>
                <a:lnTo>
                  <a:pt x="1244307" y="1244307"/>
                </a:lnTo>
                <a:lnTo>
                  <a:pt x="0" y="12443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217136" y="2514000"/>
            <a:ext cx="1244307" cy="1244307"/>
          </a:xfrm>
          <a:custGeom>
            <a:avLst/>
            <a:gdLst/>
            <a:ahLst/>
            <a:cxnLst/>
            <a:rect r="r" b="b" t="t" l="l"/>
            <a:pathLst>
              <a:path h="1244307" w="1244307">
                <a:moveTo>
                  <a:pt x="0" y="0"/>
                </a:moveTo>
                <a:lnTo>
                  <a:pt x="1244306" y="0"/>
                </a:lnTo>
                <a:lnTo>
                  <a:pt x="1244306" y="1244307"/>
                </a:lnTo>
                <a:lnTo>
                  <a:pt x="0" y="12443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537534" y="2246626"/>
            <a:ext cx="1287552" cy="1511681"/>
          </a:xfrm>
          <a:custGeom>
            <a:avLst/>
            <a:gdLst/>
            <a:ahLst/>
            <a:cxnLst/>
            <a:rect r="r" b="b" t="t" l="l"/>
            <a:pathLst>
              <a:path h="1511681" w="1287552">
                <a:moveTo>
                  <a:pt x="0" y="0"/>
                </a:moveTo>
                <a:lnTo>
                  <a:pt x="1287552" y="0"/>
                </a:lnTo>
                <a:lnTo>
                  <a:pt x="1287552" y="1511681"/>
                </a:lnTo>
                <a:lnTo>
                  <a:pt x="0" y="15116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213353" y="6561194"/>
            <a:ext cx="4378569" cy="223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Need business advice? Talk to MAF’s Business Coach first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606677" y="4549472"/>
            <a:ext cx="844046" cy="844046"/>
            <a:chOff x="0" y="0"/>
            <a:chExt cx="1125395" cy="112539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25395" cy="1125395"/>
            </a:xfrm>
            <a:custGeom>
              <a:avLst/>
              <a:gdLst/>
              <a:ahLst/>
              <a:cxnLst/>
              <a:rect r="r" b="b" t="t" l="l"/>
              <a:pathLst>
                <a:path h="1125395" w="1125395">
                  <a:moveTo>
                    <a:pt x="0" y="0"/>
                  </a:moveTo>
                  <a:lnTo>
                    <a:pt x="1125395" y="0"/>
                  </a:lnTo>
                  <a:lnTo>
                    <a:pt x="1125395" y="1125395"/>
                  </a:lnTo>
                  <a:lnTo>
                    <a:pt x="0" y="112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344912" y="2015"/>
              <a:ext cx="435570" cy="97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44"/>
                </a:lnSpc>
              </a:pPr>
              <a:r>
                <a:rPr lang="en-US" sz="4388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187952" y="5133975"/>
            <a:ext cx="442937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GET BUSINESS COACHING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841660" y="6561194"/>
            <a:ext cx="4800585" cy="278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Apply for MAF’s Business Microloan  &amp; complete all program requirements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234021" y="4476523"/>
            <a:ext cx="844046" cy="844046"/>
            <a:chOff x="0" y="0"/>
            <a:chExt cx="1125395" cy="112539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25395" cy="1125395"/>
            </a:xfrm>
            <a:custGeom>
              <a:avLst/>
              <a:gdLst/>
              <a:ahLst/>
              <a:cxnLst/>
              <a:rect r="r" b="b" t="t" l="l"/>
              <a:pathLst>
                <a:path h="1125395" w="1125395">
                  <a:moveTo>
                    <a:pt x="0" y="0"/>
                  </a:moveTo>
                  <a:lnTo>
                    <a:pt x="1125395" y="0"/>
                  </a:lnTo>
                  <a:lnTo>
                    <a:pt x="1125395" y="1125395"/>
                  </a:lnTo>
                  <a:lnTo>
                    <a:pt x="0" y="112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344912" y="2015"/>
              <a:ext cx="435570" cy="97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44"/>
                </a:lnSpc>
              </a:pPr>
              <a:r>
                <a:rPr lang="en-US" sz="4388">
                  <a:solidFill>
                    <a:srgbClr val="FFFFFF"/>
                  </a:solidFill>
                  <a:latin typeface="Open Sans Extra Bold"/>
                </a:rPr>
                <a:t>2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6892370" y="5133975"/>
            <a:ext cx="442937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APPLY FOR A MICROLOAN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501884" y="6561194"/>
            <a:ext cx="4826915" cy="333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Get your microloan to use the funds for any business expenses and build credit through monthly payments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2079860" y="4476523"/>
            <a:ext cx="844046" cy="844046"/>
            <a:chOff x="0" y="0"/>
            <a:chExt cx="1125395" cy="112539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25395" cy="1125395"/>
            </a:xfrm>
            <a:custGeom>
              <a:avLst/>
              <a:gdLst/>
              <a:ahLst/>
              <a:cxnLst/>
              <a:rect r="r" b="b" t="t" l="l"/>
              <a:pathLst>
                <a:path h="1125395" w="1125395">
                  <a:moveTo>
                    <a:pt x="0" y="0"/>
                  </a:moveTo>
                  <a:lnTo>
                    <a:pt x="1125395" y="0"/>
                  </a:lnTo>
                  <a:lnTo>
                    <a:pt x="1125395" y="1125395"/>
                  </a:lnTo>
                  <a:lnTo>
                    <a:pt x="0" y="112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344912" y="2015"/>
              <a:ext cx="435570" cy="9753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44"/>
                </a:lnSpc>
              </a:pPr>
              <a:r>
                <a:rPr lang="en-US" sz="4388">
                  <a:solidFill>
                    <a:srgbClr val="FFFFFF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2750475" y="5133975"/>
            <a:ext cx="4429370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GET 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MICROLOAN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372659" y="738530"/>
            <a:ext cx="11542682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99"/>
              </a:lnSpc>
            </a:pPr>
            <a:r>
              <a:rPr lang="en-US" sz="6999">
                <a:solidFill>
                  <a:srgbClr val="FF7700"/>
                </a:solidFill>
                <a:latin typeface="Libre Franklin Bold"/>
              </a:rPr>
              <a:t>How to get started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B2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11071" y="6358381"/>
            <a:ext cx="5852735" cy="1580238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63806" y="5897913"/>
            <a:ext cx="3360387" cy="3360387"/>
          </a:xfrm>
          <a:custGeom>
            <a:avLst/>
            <a:gdLst/>
            <a:ahLst/>
            <a:cxnLst/>
            <a:rect r="r" b="b" t="t" l="l"/>
            <a:pathLst>
              <a:path h="3360387" w="3360387">
                <a:moveTo>
                  <a:pt x="0" y="0"/>
                </a:moveTo>
                <a:lnTo>
                  <a:pt x="3360388" y="0"/>
                </a:lnTo>
                <a:lnTo>
                  <a:pt x="3360388" y="3360387"/>
                </a:lnTo>
                <a:lnTo>
                  <a:pt x="0" y="3360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05762" y="1498750"/>
            <a:ext cx="9831809" cy="100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45"/>
              </a:lnSpc>
              <a:spcBef>
                <a:spcPct val="0"/>
              </a:spcBef>
            </a:pPr>
            <a:r>
              <a:rPr lang="en-US" sz="7545">
                <a:solidFill>
                  <a:srgbClr val="44546A"/>
                </a:solidFill>
                <a:latin typeface="Libre Franklin Bold"/>
              </a:rPr>
              <a:t>For more information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62153" y="3298747"/>
            <a:ext cx="11919027" cy="1886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5"/>
              </a:lnSpc>
              <a:spcBef>
                <a:spcPct val="0"/>
              </a:spcBef>
            </a:pPr>
            <a:r>
              <a:rPr lang="en-US" sz="7145">
                <a:solidFill>
                  <a:srgbClr val="B6E6E9"/>
                </a:solidFill>
                <a:latin typeface="Arialle Bold"/>
              </a:rPr>
              <a:t>Fill out the form mafito.info/programs-eng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63806" y="5879159"/>
            <a:ext cx="3384916" cy="3384916"/>
          </a:xfrm>
          <a:custGeom>
            <a:avLst/>
            <a:gdLst/>
            <a:ahLst/>
            <a:cxnLst/>
            <a:rect r="r" b="b" t="t" l="l"/>
            <a:pathLst>
              <a:path h="3384916" w="3384916">
                <a:moveTo>
                  <a:pt x="0" y="0"/>
                </a:moveTo>
                <a:lnTo>
                  <a:pt x="3384916" y="0"/>
                </a:lnTo>
                <a:lnTo>
                  <a:pt x="3384916" y="3384916"/>
                </a:lnTo>
                <a:lnTo>
                  <a:pt x="0" y="3384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6186311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3479800"/>
            </a:xfrm>
            <a:custGeom>
              <a:avLst/>
              <a:gdLst/>
              <a:ahLst/>
              <a:cxnLst/>
              <a:rect r="r" b="b" t="t" l="l"/>
              <a:pathLst>
                <a:path h="3479800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743313" y="-5743813"/>
            <a:ext cx="21774627" cy="21774627"/>
          </a:xfrm>
          <a:custGeom>
            <a:avLst/>
            <a:gdLst/>
            <a:ahLst/>
            <a:cxnLst/>
            <a:rect r="r" b="b" t="t" l="l"/>
            <a:pathLst>
              <a:path h="21774627" w="21774627">
                <a:moveTo>
                  <a:pt x="0" y="0"/>
                </a:moveTo>
                <a:lnTo>
                  <a:pt x="21774626" y="0"/>
                </a:lnTo>
                <a:lnTo>
                  <a:pt x="21774626" y="21774626"/>
                </a:lnTo>
                <a:lnTo>
                  <a:pt x="0" y="21774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613661"/>
            <a:ext cx="16230600" cy="6549264"/>
            <a:chOff x="0" y="0"/>
            <a:chExt cx="5490351" cy="22154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490351" cy="2215430"/>
            </a:xfrm>
            <a:custGeom>
              <a:avLst/>
              <a:gdLst/>
              <a:ahLst/>
              <a:cxnLst/>
              <a:rect r="r" b="b" t="t" l="l"/>
              <a:pathLst>
                <a:path h="2215430" w="5490351">
                  <a:moveTo>
                    <a:pt x="5365891" y="2215430"/>
                  </a:moveTo>
                  <a:lnTo>
                    <a:pt x="124460" y="2215430"/>
                  </a:lnTo>
                  <a:cubicBezTo>
                    <a:pt x="55880" y="2215430"/>
                    <a:pt x="0" y="2159550"/>
                    <a:pt x="0" y="20909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090970"/>
                  </a:lnTo>
                  <a:cubicBezTo>
                    <a:pt x="5490351" y="2159550"/>
                    <a:pt x="5434471" y="2215430"/>
                    <a:pt x="5365891" y="22154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559487" y="1613661"/>
            <a:ext cx="3169026" cy="3169026"/>
          </a:xfrm>
          <a:custGeom>
            <a:avLst/>
            <a:gdLst/>
            <a:ahLst/>
            <a:cxnLst/>
            <a:rect r="r" b="b" t="t" l="l"/>
            <a:pathLst>
              <a:path h="3169026" w="3169026">
                <a:moveTo>
                  <a:pt x="0" y="0"/>
                </a:moveTo>
                <a:lnTo>
                  <a:pt x="3169026" y="0"/>
                </a:lnTo>
                <a:lnTo>
                  <a:pt x="3169026" y="3169026"/>
                </a:lnTo>
                <a:lnTo>
                  <a:pt x="0" y="3169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36573" y="4496937"/>
            <a:ext cx="15814854" cy="29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2"/>
              </a:lnSpc>
              <a:spcBef>
                <a:spcPct val="0"/>
              </a:spcBef>
            </a:pPr>
            <a:r>
              <a:rPr lang="en-US" sz="5665">
                <a:solidFill>
                  <a:srgbClr val="44546A"/>
                </a:solidFill>
                <a:latin typeface="Arialle Bold"/>
              </a:rPr>
              <a:t>We are on a mission to help people become</a:t>
            </a:r>
            <a:r>
              <a:rPr lang="en-US" sz="5665">
                <a:solidFill>
                  <a:srgbClr val="12254D"/>
                </a:solidFill>
                <a:latin typeface="Arialle Bold"/>
              </a:rPr>
              <a:t> </a:t>
            </a:r>
          </a:p>
          <a:p>
            <a:pPr algn="ctr">
              <a:lnSpc>
                <a:spcPts val="7932"/>
              </a:lnSpc>
              <a:spcBef>
                <a:spcPct val="0"/>
              </a:spcBef>
            </a:pPr>
            <a:r>
              <a:rPr lang="en-US" sz="5665">
                <a:solidFill>
                  <a:srgbClr val="FEBF06"/>
                </a:solidFill>
                <a:latin typeface="Arialle Bold"/>
              </a:rPr>
              <a:t>visible,</a:t>
            </a:r>
            <a:r>
              <a:rPr lang="en-US" sz="5665">
                <a:solidFill>
                  <a:srgbClr val="12254D"/>
                </a:solidFill>
                <a:latin typeface="Arialle Bold"/>
              </a:rPr>
              <a:t> </a:t>
            </a:r>
            <a:r>
              <a:rPr lang="en-US" sz="5665">
                <a:solidFill>
                  <a:srgbClr val="FF3C00"/>
                </a:solidFill>
                <a:latin typeface="Arialle Bold"/>
              </a:rPr>
              <a:t>active,</a:t>
            </a:r>
            <a:r>
              <a:rPr lang="en-US" sz="5665">
                <a:solidFill>
                  <a:srgbClr val="12254D"/>
                </a:solidFill>
                <a:latin typeface="Arialle Bold"/>
              </a:rPr>
              <a:t> </a:t>
            </a:r>
            <a:r>
              <a:rPr lang="en-US" sz="5665">
                <a:solidFill>
                  <a:srgbClr val="44546A"/>
                </a:solidFill>
                <a:latin typeface="Arialle Bold"/>
              </a:rPr>
              <a:t>and </a:t>
            </a:r>
            <a:r>
              <a:rPr lang="en-US" sz="5665">
                <a:solidFill>
                  <a:srgbClr val="2EB8C0"/>
                </a:solidFill>
                <a:latin typeface="Arialle Bold"/>
              </a:rPr>
              <a:t>successful </a:t>
            </a:r>
          </a:p>
          <a:p>
            <a:pPr algn="ctr">
              <a:lnSpc>
                <a:spcPts val="7932"/>
              </a:lnSpc>
              <a:spcBef>
                <a:spcPct val="0"/>
              </a:spcBef>
            </a:pPr>
            <a:r>
              <a:rPr lang="en-US" sz="5665">
                <a:solidFill>
                  <a:srgbClr val="44546A"/>
                </a:solidFill>
                <a:latin typeface="Arialle Bold"/>
              </a:rPr>
              <a:t>in their financial lives.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036405">
            <a:off x="-657646" y="3360989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3860">
            <a:off x="-10968728" y="-14559003"/>
            <a:ext cx="31044605" cy="21053887"/>
          </a:xfrm>
          <a:custGeom>
            <a:avLst/>
            <a:gdLst/>
            <a:ahLst/>
            <a:cxnLst/>
            <a:rect r="r" b="b" t="t" l="l"/>
            <a:pathLst>
              <a:path h="21053887" w="31044605">
                <a:moveTo>
                  <a:pt x="0" y="0"/>
                </a:moveTo>
                <a:lnTo>
                  <a:pt x="31044605" y="0"/>
                </a:lnTo>
                <a:lnTo>
                  <a:pt x="31044605" y="21053887"/>
                </a:lnTo>
                <a:lnTo>
                  <a:pt x="0" y="21053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11615" y="4552950"/>
            <a:ext cx="4464769" cy="1160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FFFFFF"/>
                </a:solidFill>
                <a:latin typeface="Libre Franklin Bold Bold"/>
              </a:rPr>
              <a:t>Resources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1220339">
            <a:off x="-215662" y="2952346"/>
            <a:ext cx="1868381" cy="1618018"/>
            <a:chOff x="0" y="0"/>
            <a:chExt cx="6350000" cy="549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801386" y="2538927"/>
            <a:ext cx="1879157" cy="187915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3C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3143" y="-939578"/>
            <a:ext cx="1879157" cy="187915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282269" y="-274134"/>
            <a:ext cx="1879157" cy="187915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1220339">
            <a:off x="15167973" y="-287256"/>
            <a:ext cx="1868381" cy="1618018"/>
            <a:chOff x="0" y="0"/>
            <a:chExt cx="6350000" cy="549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EBF0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2063112">
            <a:off x="2262709" y="47484"/>
            <a:ext cx="869114" cy="2265453"/>
            <a:chOff x="0" y="0"/>
            <a:chExt cx="230668" cy="6012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30668" cy="601264"/>
            </a:xfrm>
            <a:custGeom>
              <a:avLst/>
              <a:gdLst/>
              <a:ahLst/>
              <a:cxnLst/>
              <a:rect r="r" b="b" t="t" l="l"/>
              <a:pathLst>
                <a:path h="601264" w="230668">
                  <a:moveTo>
                    <a:pt x="0" y="0"/>
                  </a:moveTo>
                  <a:lnTo>
                    <a:pt x="230668" y="0"/>
                  </a:lnTo>
                  <a:lnTo>
                    <a:pt x="230668" y="601264"/>
                  </a:lnTo>
                  <a:lnTo>
                    <a:pt x="0" y="601264"/>
                  </a:lnTo>
                  <a:close/>
                </a:path>
              </a:pathLst>
            </a:custGeom>
            <a:solidFill>
              <a:srgbClr val="FF3C0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8191462" y="665444"/>
            <a:ext cx="1905075" cy="1481725"/>
          </a:xfrm>
          <a:custGeom>
            <a:avLst/>
            <a:gdLst/>
            <a:ahLst/>
            <a:cxnLst/>
            <a:rect r="r" b="b" t="t" l="l"/>
            <a:pathLst>
              <a:path h="1481725" w="1905075">
                <a:moveTo>
                  <a:pt x="0" y="0"/>
                </a:moveTo>
                <a:lnTo>
                  <a:pt x="1905076" y="0"/>
                </a:lnTo>
                <a:lnTo>
                  <a:pt x="1905076" y="1481725"/>
                </a:lnTo>
                <a:lnTo>
                  <a:pt x="0" y="1481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702722" y="2065147"/>
            <a:ext cx="6882557" cy="1103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37"/>
              </a:lnSpc>
            </a:pPr>
            <a:r>
              <a:rPr lang="en-US" sz="5312">
                <a:solidFill>
                  <a:srgbClr val="FFFFFF"/>
                </a:solidFill>
                <a:latin typeface="Mont Bold"/>
              </a:rPr>
              <a:t>Charlas Financieras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01940" y="3369180"/>
            <a:ext cx="11043086" cy="222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EBF06"/>
                </a:solidFill>
                <a:latin typeface="Roboto Bold"/>
              </a:rPr>
              <a:t>Financial topics, tools, and tips to support you in your financial journey!</a:t>
            </a:r>
          </a:p>
          <a:p>
            <a:pPr algn="ctr">
              <a:lnSpc>
                <a:spcPts val="4399"/>
              </a:lnSpc>
            </a:pP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7700"/>
                </a:solidFill>
                <a:latin typeface="Roboto Bold"/>
              </a:rPr>
              <a:t>Free, online, and offered in English and Spanish.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891344" y="6258037"/>
            <a:ext cx="10505313" cy="2440458"/>
            <a:chOff x="0" y="0"/>
            <a:chExt cx="14007084" cy="325394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53944" cy="3253944"/>
            </a:xfrm>
            <a:custGeom>
              <a:avLst/>
              <a:gdLst/>
              <a:ahLst/>
              <a:cxnLst/>
              <a:rect r="r" b="b" t="t" l="l"/>
              <a:pathLst>
                <a:path h="3253944" w="3253944">
                  <a:moveTo>
                    <a:pt x="0" y="0"/>
                  </a:moveTo>
                  <a:lnTo>
                    <a:pt x="3253944" y="0"/>
                  </a:lnTo>
                  <a:lnTo>
                    <a:pt x="3253944" y="3253944"/>
                  </a:lnTo>
                  <a:lnTo>
                    <a:pt x="0" y="3253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790278" y="947846"/>
              <a:ext cx="10216805" cy="2121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1"/>
                </a:lnSpc>
              </a:pPr>
              <a:r>
                <a:rPr lang="en-US" sz="3809">
                  <a:solidFill>
                    <a:srgbClr val="FEFEFE"/>
                  </a:solidFill>
                  <a:latin typeface="Roboto Bold"/>
                </a:rPr>
                <a:t>Explore and register for upcoming charlas at</a:t>
              </a:r>
              <a:r>
                <a:rPr lang="en-US" sz="3809">
                  <a:solidFill>
                    <a:srgbClr val="FEBF06"/>
                  </a:solidFill>
                  <a:latin typeface="Roboto Bold"/>
                </a:rPr>
                <a:t> mafito.info/maf-next-charlas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BF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26995" y="-781118"/>
            <a:ext cx="8461005" cy="11068118"/>
            <a:chOff x="0" y="0"/>
            <a:chExt cx="2862118" cy="3744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2118" cy="3744030"/>
            </a:xfrm>
            <a:custGeom>
              <a:avLst/>
              <a:gdLst/>
              <a:ahLst/>
              <a:cxnLst/>
              <a:rect r="r" b="b" t="t" l="l"/>
              <a:pathLst>
                <a:path h="3744030" w="2862118">
                  <a:moveTo>
                    <a:pt x="0" y="0"/>
                  </a:moveTo>
                  <a:lnTo>
                    <a:pt x="2862118" y="0"/>
                  </a:lnTo>
                  <a:lnTo>
                    <a:pt x="2862118" y="3744030"/>
                  </a:lnTo>
                  <a:lnTo>
                    <a:pt x="0" y="3744030"/>
                  </a:ln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756917" y="827282"/>
            <a:ext cx="6638975" cy="4092023"/>
          </a:xfrm>
          <a:custGeom>
            <a:avLst/>
            <a:gdLst/>
            <a:ahLst/>
            <a:cxnLst/>
            <a:rect r="r" b="b" t="t" l="l"/>
            <a:pathLst>
              <a:path h="4092023" w="6638975">
                <a:moveTo>
                  <a:pt x="0" y="0"/>
                </a:moveTo>
                <a:lnTo>
                  <a:pt x="6638975" y="0"/>
                </a:lnTo>
                <a:lnTo>
                  <a:pt x="6638975" y="4092023"/>
                </a:lnTo>
                <a:lnTo>
                  <a:pt x="0" y="409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30817" y="1325761"/>
            <a:ext cx="1561266" cy="1423707"/>
          </a:xfrm>
          <a:custGeom>
            <a:avLst/>
            <a:gdLst/>
            <a:ahLst/>
            <a:cxnLst/>
            <a:rect r="r" b="b" t="t" l="l"/>
            <a:pathLst>
              <a:path h="1423707" w="1561266">
                <a:moveTo>
                  <a:pt x="0" y="0"/>
                </a:moveTo>
                <a:lnTo>
                  <a:pt x="1561266" y="0"/>
                </a:lnTo>
                <a:lnTo>
                  <a:pt x="1561266" y="1423707"/>
                </a:lnTo>
                <a:lnTo>
                  <a:pt x="0" y="14237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4524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16188" y="827282"/>
            <a:ext cx="1268901" cy="1034773"/>
            <a:chOff x="0" y="0"/>
            <a:chExt cx="2346927" cy="19138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46927" cy="1913890"/>
            </a:xfrm>
            <a:custGeom>
              <a:avLst/>
              <a:gdLst/>
              <a:ahLst/>
              <a:cxnLst/>
              <a:rect r="r" b="b" t="t" l="l"/>
              <a:pathLst>
                <a:path h="1913890" w="2346927">
                  <a:moveTo>
                    <a:pt x="0" y="0"/>
                  </a:moveTo>
                  <a:lnTo>
                    <a:pt x="2346927" y="0"/>
                  </a:lnTo>
                  <a:lnTo>
                    <a:pt x="234692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043146" y="419822"/>
            <a:ext cx="1541942" cy="1442233"/>
          </a:xfrm>
          <a:custGeom>
            <a:avLst/>
            <a:gdLst/>
            <a:ahLst/>
            <a:cxnLst/>
            <a:rect r="r" b="b" t="t" l="l"/>
            <a:pathLst>
              <a:path h="1442233" w="1541942">
                <a:moveTo>
                  <a:pt x="0" y="0"/>
                </a:moveTo>
                <a:lnTo>
                  <a:pt x="1541943" y="0"/>
                </a:lnTo>
                <a:lnTo>
                  <a:pt x="1541943" y="1442233"/>
                </a:lnTo>
                <a:lnTo>
                  <a:pt x="0" y="1442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143" b="-4662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704841"/>
            <a:ext cx="5490803" cy="187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772699"/>
                </a:solidFill>
                <a:latin typeface="Libre Franklin Bold"/>
              </a:rPr>
              <a:t>Financial Coaching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392083" y="2929989"/>
            <a:ext cx="551753" cy="429141"/>
          </a:xfrm>
          <a:custGeom>
            <a:avLst/>
            <a:gdLst/>
            <a:ahLst/>
            <a:cxnLst/>
            <a:rect r="r" b="b" t="t" l="l"/>
            <a:pathLst>
              <a:path h="429141" w="551753">
                <a:moveTo>
                  <a:pt x="0" y="0"/>
                </a:moveTo>
                <a:lnTo>
                  <a:pt x="551753" y="0"/>
                </a:lnTo>
                <a:lnTo>
                  <a:pt x="551753" y="429141"/>
                </a:lnTo>
                <a:lnTo>
                  <a:pt x="0" y="42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66914" y="6906445"/>
            <a:ext cx="2618982" cy="2618982"/>
          </a:xfrm>
          <a:custGeom>
            <a:avLst/>
            <a:gdLst/>
            <a:ahLst/>
            <a:cxnLst/>
            <a:rect r="r" b="b" t="t" l="l"/>
            <a:pathLst>
              <a:path h="2618982" w="2618982">
                <a:moveTo>
                  <a:pt x="0" y="0"/>
                </a:moveTo>
                <a:lnTo>
                  <a:pt x="2618982" y="0"/>
                </a:lnTo>
                <a:lnTo>
                  <a:pt x="2618982" y="2618982"/>
                </a:lnTo>
                <a:lnTo>
                  <a:pt x="0" y="2618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310863" y="5286801"/>
            <a:ext cx="7531083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772699"/>
                </a:solidFill>
                <a:latin typeface="Arialle Bold"/>
              </a:rPr>
              <a:t>Make an appointment at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772699"/>
                </a:solidFill>
                <a:latin typeface="Arialle Bold"/>
              </a:rPr>
              <a:t>bit.ly/MAFfinancialcoaching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3359130"/>
            <a:ext cx="7807289" cy="5440609"/>
            <a:chOff x="0" y="0"/>
            <a:chExt cx="10409718" cy="725414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409718" cy="7254145"/>
              <a:chOff x="0" y="0"/>
              <a:chExt cx="1868957" cy="130240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68957" cy="1302407"/>
              </a:xfrm>
              <a:custGeom>
                <a:avLst/>
                <a:gdLst/>
                <a:ahLst/>
                <a:cxnLst/>
                <a:rect r="r" b="b" t="t" l="l"/>
                <a:pathLst>
                  <a:path h="1302407" w="1868957">
                    <a:moveTo>
                      <a:pt x="1744497" y="1302407"/>
                    </a:moveTo>
                    <a:lnTo>
                      <a:pt x="124460" y="1302407"/>
                    </a:lnTo>
                    <a:cubicBezTo>
                      <a:pt x="55880" y="1302407"/>
                      <a:pt x="0" y="1246527"/>
                      <a:pt x="0" y="11779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44497" y="0"/>
                    </a:lnTo>
                    <a:cubicBezTo>
                      <a:pt x="1813077" y="0"/>
                      <a:pt x="1868957" y="55880"/>
                      <a:pt x="1868957" y="124460"/>
                    </a:cubicBezTo>
                    <a:lnTo>
                      <a:pt x="1868957" y="1177947"/>
                    </a:lnTo>
                    <a:cubicBezTo>
                      <a:pt x="1868957" y="1246527"/>
                      <a:pt x="1813077" y="1302407"/>
                      <a:pt x="1744497" y="1302407"/>
                    </a:cubicBezTo>
                    <a:close/>
                  </a:path>
                </a:pathLst>
              </a:custGeom>
              <a:solidFill>
                <a:srgbClr val="772699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481722" y="1061658"/>
              <a:ext cx="1705504" cy="1317502"/>
            </a:xfrm>
            <a:custGeom>
              <a:avLst/>
              <a:gdLst/>
              <a:ahLst/>
              <a:cxnLst/>
              <a:rect r="r" b="b" t="t" l="l"/>
              <a:pathLst>
                <a:path h="1317502" w="1705504">
                  <a:moveTo>
                    <a:pt x="0" y="0"/>
                  </a:moveTo>
                  <a:lnTo>
                    <a:pt x="1705504" y="0"/>
                  </a:lnTo>
                  <a:lnTo>
                    <a:pt x="1705504" y="1317502"/>
                  </a:lnTo>
                  <a:lnTo>
                    <a:pt x="0" y="1317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799755" y="3380680"/>
              <a:ext cx="1069437" cy="1069437"/>
            </a:xfrm>
            <a:custGeom>
              <a:avLst/>
              <a:gdLst/>
              <a:ahLst/>
              <a:cxnLst/>
              <a:rect r="r" b="b" t="t" l="l"/>
              <a:pathLst>
                <a:path h="1069437" w="1069437">
                  <a:moveTo>
                    <a:pt x="0" y="0"/>
                  </a:moveTo>
                  <a:lnTo>
                    <a:pt x="1069437" y="0"/>
                  </a:lnTo>
                  <a:lnTo>
                    <a:pt x="1069437" y="1069437"/>
                  </a:lnTo>
                  <a:lnTo>
                    <a:pt x="0" y="1069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06105" y="5419004"/>
              <a:ext cx="1056737" cy="1056737"/>
            </a:xfrm>
            <a:custGeom>
              <a:avLst/>
              <a:gdLst/>
              <a:ahLst/>
              <a:cxnLst/>
              <a:rect r="r" b="b" t="t" l="l"/>
              <a:pathLst>
                <a:path h="1056737" w="1056737">
                  <a:moveTo>
                    <a:pt x="0" y="0"/>
                  </a:moveTo>
                  <a:lnTo>
                    <a:pt x="1056737" y="0"/>
                  </a:lnTo>
                  <a:lnTo>
                    <a:pt x="1056737" y="1056737"/>
                  </a:lnTo>
                  <a:lnTo>
                    <a:pt x="0" y="1056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619578" y="537783"/>
              <a:ext cx="7561285" cy="2409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1-on-1 coaching tailored to your financial needs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606878" y="3268654"/>
              <a:ext cx="5679841" cy="160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Via zoom or phone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619578" y="5641654"/>
              <a:ext cx="5679841" cy="809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1 hour sessions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BF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36520" y="-781118"/>
            <a:ext cx="8461005" cy="11068118"/>
            <a:chOff x="0" y="0"/>
            <a:chExt cx="2862118" cy="3744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2118" cy="3744030"/>
            </a:xfrm>
            <a:custGeom>
              <a:avLst/>
              <a:gdLst/>
              <a:ahLst/>
              <a:cxnLst/>
              <a:rect r="r" b="b" t="t" l="l"/>
              <a:pathLst>
                <a:path h="3744030" w="2862118">
                  <a:moveTo>
                    <a:pt x="0" y="0"/>
                  </a:moveTo>
                  <a:lnTo>
                    <a:pt x="2862118" y="0"/>
                  </a:lnTo>
                  <a:lnTo>
                    <a:pt x="2862118" y="3744030"/>
                  </a:lnTo>
                  <a:lnTo>
                    <a:pt x="0" y="3744030"/>
                  </a:ln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756917" y="827282"/>
            <a:ext cx="6638975" cy="4092023"/>
          </a:xfrm>
          <a:custGeom>
            <a:avLst/>
            <a:gdLst/>
            <a:ahLst/>
            <a:cxnLst/>
            <a:rect r="r" b="b" t="t" l="l"/>
            <a:pathLst>
              <a:path h="4092023" w="6638975">
                <a:moveTo>
                  <a:pt x="0" y="0"/>
                </a:moveTo>
                <a:lnTo>
                  <a:pt x="6638975" y="0"/>
                </a:lnTo>
                <a:lnTo>
                  <a:pt x="6638975" y="4092023"/>
                </a:lnTo>
                <a:lnTo>
                  <a:pt x="0" y="4092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48007" y="7044393"/>
            <a:ext cx="2618982" cy="2618982"/>
          </a:xfrm>
          <a:custGeom>
            <a:avLst/>
            <a:gdLst/>
            <a:ahLst/>
            <a:cxnLst/>
            <a:rect r="r" b="b" t="t" l="l"/>
            <a:pathLst>
              <a:path h="2618982" w="2618982">
                <a:moveTo>
                  <a:pt x="0" y="0"/>
                </a:moveTo>
                <a:lnTo>
                  <a:pt x="2618982" y="0"/>
                </a:lnTo>
                <a:lnTo>
                  <a:pt x="2618982" y="2618982"/>
                </a:lnTo>
                <a:lnTo>
                  <a:pt x="0" y="2618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30817" y="1325761"/>
            <a:ext cx="1561266" cy="1423707"/>
          </a:xfrm>
          <a:custGeom>
            <a:avLst/>
            <a:gdLst/>
            <a:ahLst/>
            <a:cxnLst/>
            <a:rect r="r" b="b" t="t" l="l"/>
            <a:pathLst>
              <a:path h="1423707" w="1561266">
                <a:moveTo>
                  <a:pt x="0" y="0"/>
                </a:moveTo>
                <a:lnTo>
                  <a:pt x="1561266" y="0"/>
                </a:lnTo>
                <a:lnTo>
                  <a:pt x="1561266" y="1423707"/>
                </a:lnTo>
                <a:lnTo>
                  <a:pt x="0" y="14237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45247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316188" y="827282"/>
            <a:ext cx="1268901" cy="1034773"/>
            <a:chOff x="0" y="0"/>
            <a:chExt cx="2346927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46927" cy="1913890"/>
            </a:xfrm>
            <a:custGeom>
              <a:avLst/>
              <a:gdLst/>
              <a:ahLst/>
              <a:cxnLst/>
              <a:rect r="r" b="b" t="t" l="l"/>
              <a:pathLst>
                <a:path h="1913890" w="2346927">
                  <a:moveTo>
                    <a:pt x="0" y="0"/>
                  </a:moveTo>
                  <a:lnTo>
                    <a:pt x="2346927" y="0"/>
                  </a:lnTo>
                  <a:lnTo>
                    <a:pt x="234692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1043146" y="419822"/>
            <a:ext cx="1541942" cy="1442233"/>
          </a:xfrm>
          <a:custGeom>
            <a:avLst/>
            <a:gdLst/>
            <a:ahLst/>
            <a:cxnLst/>
            <a:rect r="r" b="b" t="t" l="l"/>
            <a:pathLst>
              <a:path h="1442233" w="1541942">
                <a:moveTo>
                  <a:pt x="0" y="0"/>
                </a:moveTo>
                <a:lnTo>
                  <a:pt x="1541943" y="0"/>
                </a:lnTo>
                <a:lnTo>
                  <a:pt x="1541943" y="1442233"/>
                </a:lnTo>
                <a:lnTo>
                  <a:pt x="0" y="14422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143" b="-4662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704841"/>
            <a:ext cx="5490803" cy="187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</a:pPr>
            <a:r>
              <a:rPr lang="en-US" sz="7200">
                <a:solidFill>
                  <a:srgbClr val="772699"/>
                </a:solidFill>
                <a:latin typeface="Libre Franklin Bold"/>
              </a:rPr>
              <a:t>Business Coaching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56917" y="5241234"/>
            <a:ext cx="6601161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772699"/>
                </a:solidFill>
                <a:latin typeface="Arialle Bold"/>
              </a:rPr>
              <a:t>Make an appointment</a:t>
            </a:r>
          </a:p>
          <a:p>
            <a:pPr algn="ctr">
              <a:lnSpc>
                <a:spcPts val="5279"/>
              </a:lnSpc>
            </a:pPr>
            <a:r>
              <a:rPr lang="en-US" sz="4399">
                <a:solidFill>
                  <a:srgbClr val="772699"/>
                </a:solidFill>
                <a:latin typeface="Arialle Bold"/>
              </a:rPr>
              <a:t>bit.ly/SFBizDev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392083" y="2929989"/>
            <a:ext cx="551753" cy="429141"/>
          </a:xfrm>
          <a:custGeom>
            <a:avLst/>
            <a:gdLst/>
            <a:ahLst/>
            <a:cxnLst/>
            <a:rect r="r" b="b" t="t" l="l"/>
            <a:pathLst>
              <a:path h="429141" w="551753">
                <a:moveTo>
                  <a:pt x="0" y="0"/>
                </a:moveTo>
                <a:lnTo>
                  <a:pt x="551753" y="0"/>
                </a:lnTo>
                <a:lnTo>
                  <a:pt x="551753" y="429141"/>
                </a:lnTo>
                <a:lnTo>
                  <a:pt x="0" y="429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8700" y="3359130"/>
            <a:ext cx="7807289" cy="5440609"/>
            <a:chOff x="0" y="0"/>
            <a:chExt cx="10409718" cy="725414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409718" cy="7254145"/>
              <a:chOff x="0" y="0"/>
              <a:chExt cx="1868957" cy="130240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868957" cy="1302407"/>
              </a:xfrm>
              <a:custGeom>
                <a:avLst/>
                <a:gdLst/>
                <a:ahLst/>
                <a:cxnLst/>
                <a:rect r="r" b="b" t="t" l="l"/>
                <a:pathLst>
                  <a:path h="1302407" w="1868957">
                    <a:moveTo>
                      <a:pt x="1744497" y="1302407"/>
                    </a:moveTo>
                    <a:lnTo>
                      <a:pt x="124460" y="1302407"/>
                    </a:lnTo>
                    <a:cubicBezTo>
                      <a:pt x="55880" y="1302407"/>
                      <a:pt x="0" y="1246527"/>
                      <a:pt x="0" y="117794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44497" y="0"/>
                    </a:lnTo>
                    <a:cubicBezTo>
                      <a:pt x="1813077" y="0"/>
                      <a:pt x="1868957" y="55880"/>
                      <a:pt x="1868957" y="124460"/>
                    </a:cubicBezTo>
                    <a:lnTo>
                      <a:pt x="1868957" y="1177947"/>
                    </a:lnTo>
                    <a:cubicBezTo>
                      <a:pt x="1868957" y="1246527"/>
                      <a:pt x="1813077" y="1302407"/>
                      <a:pt x="1744497" y="1302407"/>
                    </a:cubicBezTo>
                    <a:close/>
                  </a:path>
                </a:pathLst>
              </a:custGeom>
              <a:solidFill>
                <a:srgbClr val="772699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481722" y="1061658"/>
              <a:ext cx="1705504" cy="1317502"/>
            </a:xfrm>
            <a:custGeom>
              <a:avLst/>
              <a:gdLst/>
              <a:ahLst/>
              <a:cxnLst/>
              <a:rect r="r" b="b" t="t" l="l"/>
              <a:pathLst>
                <a:path h="1317502" w="1705504">
                  <a:moveTo>
                    <a:pt x="0" y="0"/>
                  </a:moveTo>
                  <a:lnTo>
                    <a:pt x="1705504" y="0"/>
                  </a:lnTo>
                  <a:lnTo>
                    <a:pt x="1705504" y="1317502"/>
                  </a:lnTo>
                  <a:lnTo>
                    <a:pt x="0" y="1317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799755" y="3380680"/>
              <a:ext cx="1069437" cy="1069437"/>
            </a:xfrm>
            <a:custGeom>
              <a:avLst/>
              <a:gdLst/>
              <a:ahLst/>
              <a:cxnLst/>
              <a:rect r="r" b="b" t="t" l="l"/>
              <a:pathLst>
                <a:path h="1069437" w="1069437">
                  <a:moveTo>
                    <a:pt x="0" y="0"/>
                  </a:moveTo>
                  <a:lnTo>
                    <a:pt x="1069437" y="0"/>
                  </a:lnTo>
                  <a:lnTo>
                    <a:pt x="1069437" y="1069437"/>
                  </a:lnTo>
                  <a:lnTo>
                    <a:pt x="0" y="1069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06105" y="5419004"/>
              <a:ext cx="1056737" cy="1056737"/>
            </a:xfrm>
            <a:custGeom>
              <a:avLst/>
              <a:gdLst/>
              <a:ahLst/>
              <a:cxnLst/>
              <a:rect r="r" b="b" t="t" l="l"/>
              <a:pathLst>
                <a:path h="1056737" w="1056737">
                  <a:moveTo>
                    <a:pt x="0" y="0"/>
                  </a:moveTo>
                  <a:lnTo>
                    <a:pt x="1056737" y="0"/>
                  </a:lnTo>
                  <a:lnTo>
                    <a:pt x="1056737" y="1056737"/>
                  </a:lnTo>
                  <a:lnTo>
                    <a:pt x="0" y="1056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619578" y="537783"/>
              <a:ext cx="7561285" cy="2409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1-on-1 coaching tailored to your financial needs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606878" y="3268654"/>
              <a:ext cx="5679841" cy="160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Via zoom or phone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619578" y="5641654"/>
              <a:ext cx="5679841" cy="809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799"/>
                </a:lnSpc>
              </a:pPr>
              <a:r>
                <a:rPr lang="en-US" sz="3999">
                  <a:solidFill>
                    <a:srgbClr val="FEBF06"/>
                  </a:solidFill>
                  <a:latin typeface="Arialle Bold"/>
                </a:rPr>
                <a:t>1 hour sessions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B8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05721" y="4777580"/>
            <a:ext cx="7252515" cy="4480720"/>
          </a:xfrm>
          <a:custGeom>
            <a:avLst/>
            <a:gdLst/>
            <a:ahLst/>
            <a:cxnLst/>
            <a:rect r="r" b="b" t="t" l="l"/>
            <a:pathLst>
              <a:path h="4480720" w="7252515">
                <a:moveTo>
                  <a:pt x="0" y="0"/>
                </a:moveTo>
                <a:lnTo>
                  <a:pt x="7252515" y="0"/>
                </a:lnTo>
                <a:lnTo>
                  <a:pt x="7252515" y="4480720"/>
                </a:lnTo>
                <a:lnTo>
                  <a:pt x="0" y="448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83710" y="2813573"/>
            <a:ext cx="3660690" cy="7254877"/>
          </a:xfrm>
          <a:custGeom>
            <a:avLst/>
            <a:gdLst/>
            <a:ahLst/>
            <a:cxnLst/>
            <a:rect r="r" b="b" t="t" l="l"/>
            <a:pathLst>
              <a:path h="7254877" w="3660690">
                <a:moveTo>
                  <a:pt x="0" y="0"/>
                </a:moveTo>
                <a:lnTo>
                  <a:pt x="3660690" y="0"/>
                </a:lnTo>
                <a:lnTo>
                  <a:pt x="3660690" y="7254877"/>
                </a:lnTo>
                <a:lnTo>
                  <a:pt x="0" y="7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1575" y="2813573"/>
            <a:ext cx="3660690" cy="7254877"/>
          </a:xfrm>
          <a:custGeom>
            <a:avLst/>
            <a:gdLst/>
            <a:ahLst/>
            <a:cxnLst/>
            <a:rect r="r" b="b" t="t" l="l"/>
            <a:pathLst>
              <a:path h="7254877" w="3660690">
                <a:moveTo>
                  <a:pt x="0" y="0"/>
                </a:moveTo>
                <a:lnTo>
                  <a:pt x="3660690" y="0"/>
                </a:lnTo>
                <a:lnTo>
                  <a:pt x="3660690" y="7254877"/>
                </a:lnTo>
                <a:lnTo>
                  <a:pt x="0" y="7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29764" y="1171575"/>
            <a:ext cx="14828472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99"/>
              </a:lnSpc>
            </a:pPr>
            <a:r>
              <a:rPr lang="en-US" sz="6999">
                <a:solidFill>
                  <a:srgbClr val="772699"/>
                </a:solidFill>
                <a:latin typeface="Libre Franklin Bold"/>
              </a:rPr>
              <a:t>Download our FREE MyMAF app!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67343" y="2063750"/>
            <a:ext cx="14543654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3"/>
              </a:lnSpc>
            </a:pPr>
            <a:r>
              <a:rPr lang="en-US" sz="3761">
                <a:solidFill>
                  <a:srgbClr val="AC13BF"/>
                </a:solidFill>
                <a:latin typeface="Arialle Bold"/>
              </a:rPr>
              <a:t>Learn more about financial topics.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93550" y="-584979"/>
            <a:ext cx="8461005" cy="11068118"/>
            <a:chOff x="0" y="0"/>
            <a:chExt cx="2862118" cy="37440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2118" cy="3744030"/>
            </a:xfrm>
            <a:custGeom>
              <a:avLst/>
              <a:gdLst/>
              <a:ahLst/>
              <a:cxnLst/>
              <a:rect r="r" b="b" t="t" l="l"/>
              <a:pathLst>
                <a:path h="3744030" w="2862118">
                  <a:moveTo>
                    <a:pt x="0" y="0"/>
                  </a:moveTo>
                  <a:lnTo>
                    <a:pt x="2862118" y="0"/>
                  </a:lnTo>
                  <a:lnTo>
                    <a:pt x="2862118" y="3744030"/>
                  </a:lnTo>
                  <a:lnTo>
                    <a:pt x="0" y="3744030"/>
                  </a:ln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34404" y="5281327"/>
            <a:ext cx="1109596" cy="1109596"/>
          </a:xfrm>
          <a:custGeom>
            <a:avLst/>
            <a:gdLst/>
            <a:ahLst/>
            <a:cxnLst/>
            <a:rect r="r" b="b" t="t" l="l"/>
            <a:pathLst>
              <a:path h="1109596" w="1109596">
                <a:moveTo>
                  <a:pt x="0" y="0"/>
                </a:moveTo>
                <a:lnTo>
                  <a:pt x="1109596" y="0"/>
                </a:lnTo>
                <a:lnTo>
                  <a:pt x="1109596" y="1109596"/>
                </a:lnTo>
                <a:lnTo>
                  <a:pt x="0" y="1109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35682" y="6776862"/>
            <a:ext cx="1128096" cy="1128096"/>
          </a:xfrm>
          <a:custGeom>
            <a:avLst/>
            <a:gdLst/>
            <a:ahLst/>
            <a:cxnLst/>
            <a:rect r="r" b="b" t="t" l="l"/>
            <a:pathLst>
              <a:path h="1128096" w="1128096">
                <a:moveTo>
                  <a:pt x="0" y="0"/>
                </a:moveTo>
                <a:lnTo>
                  <a:pt x="1128096" y="0"/>
                </a:lnTo>
                <a:lnTo>
                  <a:pt x="1128096" y="1128095"/>
                </a:lnTo>
                <a:lnTo>
                  <a:pt x="0" y="1128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968807" y="3901330"/>
            <a:ext cx="1175193" cy="1175193"/>
          </a:xfrm>
          <a:custGeom>
            <a:avLst/>
            <a:gdLst/>
            <a:ahLst/>
            <a:cxnLst/>
            <a:rect r="r" b="b" t="t" l="l"/>
            <a:pathLst>
              <a:path h="1175193" w="1175193">
                <a:moveTo>
                  <a:pt x="0" y="0"/>
                </a:moveTo>
                <a:lnTo>
                  <a:pt x="1175193" y="0"/>
                </a:lnTo>
                <a:lnTo>
                  <a:pt x="1175193" y="1175193"/>
                </a:lnTo>
                <a:lnTo>
                  <a:pt x="0" y="1175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35682" y="8210550"/>
            <a:ext cx="1144434" cy="1144434"/>
          </a:xfrm>
          <a:custGeom>
            <a:avLst/>
            <a:gdLst/>
            <a:ahLst/>
            <a:cxnLst/>
            <a:rect r="r" b="b" t="t" l="l"/>
            <a:pathLst>
              <a:path h="1144434" w="1144434">
                <a:moveTo>
                  <a:pt x="0" y="0"/>
                </a:moveTo>
                <a:lnTo>
                  <a:pt x="1144433" y="0"/>
                </a:lnTo>
                <a:lnTo>
                  <a:pt x="1144433" y="1144434"/>
                </a:lnTo>
                <a:lnTo>
                  <a:pt x="0" y="11444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948437" y="2467641"/>
            <a:ext cx="1195563" cy="1195563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22370" y="2648645"/>
            <a:ext cx="847696" cy="847696"/>
          </a:xfrm>
          <a:custGeom>
            <a:avLst/>
            <a:gdLst/>
            <a:ahLst/>
            <a:cxnLst/>
            <a:rect r="r" b="b" t="t" l="l"/>
            <a:pathLst>
              <a:path h="847696" w="847696">
                <a:moveTo>
                  <a:pt x="0" y="0"/>
                </a:moveTo>
                <a:lnTo>
                  <a:pt x="847696" y="0"/>
                </a:lnTo>
                <a:lnTo>
                  <a:pt x="847696" y="847696"/>
                </a:lnTo>
                <a:lnTo>
                  <a:pt x="0" y="8476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31806" y="2470057"/>
            <a:ext cx="5249341" cy="180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AC13BF"/>
                </a:solidFill>
                <a:latin typeface="Libre Franklin Bold"/>
              </a:rPr>
              <a:t>Stay </a:t>
            </a:r>
          </a:p>
          <a:p>
            <a:pPr algn="l" marL="0" indent="0" lvl="0">
              <a:lnSpc>
                <a:spcPts val="6999"/>
              </a:lnSpc>
            </a:pPr>
            <a:r>
              <a:rPr lang="en-US" sz="6999">
                <a:solidFill>
                  <a:srgbClr val="AC13BF"/>
                </a:solidFill>
                <a:latin typeface="Libre Franklin Bold"/>
              </a:rPr>
              <a:t>connected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82051" y="2448591"/>
            <a:ext cx="5015685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2EB8C0"/>
                </a:solidFill>
                <a:latin typeface="Arialle Bold"/>
              </a:rPr>
              <a:t>WEBSITE</a:t>
            </a:r>
          </a:p>
          <a:p>
            <a:pPr>
              <a:lnSpc>
                <a:spcPts val="4199"/>
              </a:lnSpc>
            </a:pPr>
            <a:r>
              <a:rPr lang="en-US" sz="3499">
                <a:solidFill>
                  <a:srgbClr val="B6E6E9"/>
                </a:solidFill>
                <a:latin typeface="Arialle Bold"/>
              </a:rPr>
              <a:t>MissionAssetFund.org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82051" y="3882280"/>
            <a:ext cx="7356965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2EB8C0"/>
                </a:solidFill>
                <a:latin typeface="Arialle Bold"/>
              </a:rPr>
              <a:t>EMAIL</a:t>
            </a:r>
          </a:p>
          <a:p>
            <a:pPr>
              <a:lnSpc>
                <a:spcPts val="4199"/>
              </a:lnSpc>
            </a:pPr>
            <a:r>
              <a:rPr lang="en-US" sz="3499">
                <a:solidFill>
                  <a:srgbClr val="B6E6E9"/>
                </a:solidFill>
                <a:latin typeface="Arialle Bold"/>
              </a:rPr>
              <a:t>programs@missionassetfund.org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82051" y="5324123"/>
            <a:ext cx="571806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2EB8C0"/>
                </a:solidFill>
                <a:latin typeface="Arialle Bold"/>
              </a:rPr>
              <a:t>FACEBOOK</a:t>
            </a:r>
          </a:p>
          <a:p>
            <a:pPr>
              <a:lnSpc>
                <a:spcPts val="4199"/>
              </a:lnSpc>
            </a:pPr>
            <a:r>
              <a:rPr lang="en-US" sz="3499">
                <a:solidFill>
                  <a:srgbClr val="B6E6E9"/>
                </a:solidFill>
                <a:latin typeface="Arialle Bold"/>
              </a:rPr>
              <a:t>@MissionAssetFund.org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82051" y="6757812"/>
            <a:ext cx="5015685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2EB8C0"/>
                </a:solidFill>
                <a:latin typeface="Arialle Bold"/>
              </a:rPr>
              <a:t>TWITTER</a:t>
            </a:r>
          </a:p>
          <a:p>
            <a:pPr>
              <a:lnSpc>
                <a:spcPts val="4199"/>
              </a:lnSpc>
            </a:pPr>
            <a:r>
              <a:rPr lang="en-US" sz="3499">
                <a:solidFill>
                  <a:srgbClr val="B6E6E9"/>
                </a:solidFill>
                <a:latin typeface="Arialle Bold"/>
              </a:rPr>
              <a:t>@MAFpajarito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82051" y="8191500"/>
            <a:ext cx="5015685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3499">
                <a:solidFill>
                  <a:srgbClr val="2EB8C0"/>
                </a:solidFill>
                <a:latin typeface="Arialle Bold"/>
              </a:rPr>
              <a:t>INSTAGRAM</a:t>
            </a:r>
          </a:p>
          <a:p>
            <a:pPr>
              <a:lnSpc>
                <a:spcPts val="4199"/>
              </a:lnSpc>
            </a:pPr>
            <a:r>
              <a:rPr lang="en-US" sz="3499">
                <a:solidFill>
                  <a:srgbClr val="B6E6E9"/>
                </a:solidFill>
                <a:latin typeface="Arialle Bold"/>
              </a:rPr>
              <a:t>@MissionAssetFund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B2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91810" y="1872207"/>
            <a:ext cx="10104380" cy="6542586"/>
          </a:xfrm>
          <a:custGeom>
            <a:avLst/>
            <a:gdLst/>
            <a:ahLst/>
            <a:cxnLst/>
            <a:rect r="r" b="b" t="t" l="l"/>
            <a:pathLst>
              <a:path h="6542586" w="10104380">
                <a:moveTo>
                  <a:pt x="0" y="0"/>
                </a:moveTo>
                <a:lnTo>
                  <a:pt x="10104380" y="0"/>
                </a:lnTo>
                <a:lnTo>
                  <a:pt x="10104380" y="6542586"/>
                </a:lnTo>
                <a:lnTo>
                  <a:pt x="0" y="6542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63873" y="-2797440"/>
            <a:ext cx="16393396" cy="1639339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BF0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098243" y="4736295"/>
            <a:ext cx="8997485" cy="875703"/>
            <a:chOff x="0" y="0"/>
            <a:chExt cx="19664425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664425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664425">
                  <a:moveTo>
                    <a:pt x="1953996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39965" y="0"/>
                  </a:lnTo>
                  <a:cubicBezTo>
                    <a:pt x="19608544" y="0"/>
                    <a:pt x="19664425" y="55880"/>
                    <a:pt x="19664425" y="124460"/>
                  </a:cubicBezTo>
                  <a:lnTo>
                    <a:pt x="19664425" y="1789430"/>
                  </a:lnTo>
                  <a:cubicBezTo>
                    <a:pt x="19664425" y="1858010"/>
                    <a:pt x="19608544" y="1913890"/>
                    <a:pt x="19539965" y="1913890"/>
                  </a:cubicBezTo>
                  <a:close/>
                </a:path>
              </a:pathLst>
            </a:custGeom>
            <a:solidFill>
              <a:srgbClr val="D4EBE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098243" y="3605165"/>
            <a:ext cx="8997485" cy="875703"/>
            <a:chOff x="0" y="0"/>
            <a:chExt cx="19664425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664425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664425">
                  <a:moveTo>
                    <a:pt x="1953996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39965" y="0"/>
                  </a:lnTo>
                  <a:cubicBezTo>
                    <a:pt x="19608544" y="0"/>
                    <a:pt x="19664425" y="55880"/>
                    <a:pt x="19664425" y="124460"/>
                  </a:cubicBezTo>
                  <a:lnTo>
                    <a:pt x="19664425" y="1789430"/>
                  </a:lnTo>
                  <a:cubicBezTo>
                    <a:pt x="19664425" y="1858010"/>
                    <a:pt x="19608544" y="1913890"/>
                    <a:pt x="19539965" y="1913890"/>
                  </a:cubicBezTo>
                  <a:close/>
                </a:path>
              </a:pathLst>
            </a:custGeom>
            <a:solidFill>
              <a:srgbClr val="D4EBE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526473" y="4736295"/>
            <a:ext cx="875703" cy="875703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526473" y="3605165"/>
            <a:ext cx="875703" cy="875703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098243" y="5851669"/>
            <a:ext cx="8997485" cy="875703"/>
            <a:chOff x="0" y="0"/>
            <a:chExt cx="19664425" cy="19138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664425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664425">
                  <a:moveTo>
                    <a:pt x="1953996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539965" y="0"/>
                  </a:lnTo>
                  <a:cubicBezTo>
                    <a:pt x="19608544" y="0"/>
                    <a:pt x="19664425" y="55880"/>
                    <a:pt x="19664425" y="124460"/>
                  </a:cubicBezTo>
                  <a:lnTo>
                    <a:pt x="19664425" y="1789430"/>
                  </a:lnTo>
                  <a:cubicBezTo>
                    <a:pt x="19664425" y="1858010"/>
                    <a:pt x="19608544" y="1913890"/>
                    <a:pt x="19539965" y="1913890"/>
                  </a:cubicBezTo>
                  <a:close/>
                </a:path>
              </a:pathLst>
            </a:custGeom>
            <a:solidFill>
              <a:srgbClr val="D4EBE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526473" y="5851669"/>
            <a:ext cx="875703" cy="875703"/>
            <a:chOff x="0" y="0"/>
            <a:chExt cx="1913890" cy="19138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AC13B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-1432810" y="-1600546"/>
            <a:ext cx="8261578" cy="5205711"/>
            <a:chOff x="0" y="0"/>
            <a:chExt cx="2794657" cy="176094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94657" cy="1760944"/>
            </a:xfrm>
            <a:custGeom>
              <a:avLst/>
              <a:gdLst/>
              <a:ahLst/>
              <a:cxnLst/>
              <a:rect r="r" b="b" t="t" l="l"/>
              <a:pathLst>
                <a:path h="1760944" w="2794657">
                  <a:moveTo>
                    <a:pt x="2670197" y="1760944"/>
                  </a:moveTo>
                  <a:lnTo>
                    <a:pt x="124460" y="1760944"/>
                  </a:lnTo>
                  <a:cubicBezTo>
                    <a:pt x="55880" y="1760944"/>
                    <a:pt x="0" y="1705064"/>
                    <a:pt x="0" y="16364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0197" y="0"/>
                  </a:lnTo>
                  <a:cubicBezTo>
                    <a:pt x="2738777" y="0"/>
                    <a:pt x="2794657" y="55880"/>
                    <a:pt x="2794657" y="124460"/>
                  </a:cubicBezTo>
                  <a:lnTo>
                    <a:pt x="2794657" y="1636484"/>
                  </a:lnTo>
                  <a:cubicBezTo>
                    <a:pt x="2794657" y="1705064"/>
                    <a:pt x="2738777" y="1760944"/>
                    <a:pt x="2670197" y="1760944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7752428" y="4980158"/>
            <a:ext cx="433316" cy="49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52428" y="3817167"/>
            <a:ext cx="433316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761953" y="6058908"/>
            <a:ext cx="433316" cy="50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171575"/>
            <a:ext cx="5800068" cy="180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Libre Franklin Bold Bold"/>
              </a:rPr>
              <a:t>Today, </a:t>
            </a:r>
          </a:p>
          <a:p>
            <a:pPr marL="0" indent="0" lvl="0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Libre Franklin Bold Bold"/>
              </a:rPr>
              <a:t>we'll review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673619" y="3728692"/>
            <a:ext cx="819280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alle"/>
              </a:rPr>
              <a:t>MAF's Loan Programs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673619" y="4795056"/>
            <a:ext cx="680458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alle"/>
              </a:rPr>
              <a:t>Resources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673619" y="5935083"/>
            <a:ext cx="819280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alle"/>
              </a:rPr>
              <a:t>Q&amp;A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6952062" y="261378"/>
            <a:ext cx="1143933" cy="866090"/>
          </a:xfrm>
          <a:custGeom>
            <a:avLst/>
            <a:gdLst/>
            <a:ahLst/>
            <a:cxnLst/>
            <a:rect r="r" b="b" t="t" l="l"/>
            <a:pathLst>
              <a:path h="866090" w="1143933">
                <a:moveTo>
                  <a:pt x="0" y="0"/>
                </a:moveTo>
                <a:lnTo>
                  <a:pt x="1143933" y="0"/>
                </a:lnTo>
                <a:lnTo>
                  <a:pt x="1143933" y="866090"/>
                </a:lnTo>
                <a:lnTo>
                  <a:pt x="0" y="866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2178917" y="5857128"/>
            <a:ext cx="3596134" cy="4765722"/>
            <a:chOff x="0" y="0"/>
            <a:chExt cx="4794846" cy="635429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794846" cy="6354296"/>
            </a:xfrm>
            <a:custGeom>
              <a:avLst/>
              <a:gdLst/>
              <a:ahLst/>
              <a:cxnLst/>
              <a:rect r="r" b="b" t="t" l="l"/>
              <a:pathLst>
                <a:path h="6354296" w="4794846">
                  <a:moveTo>
                    <a:pt x="0" y="0"/>
                  </a:moveTo>
                  <a:lnTo>
                    <a:pt x="4794846" y="0"/>
                  </a:lnTo>
                  <a:lnTo>
                    <a:pt x="4794846" y="6354296"/>
                  </a:lnTo>
                  <a:lnTo>
                    <a:pt x="0" y="6354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1" t="0" r="-1131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920712" y="4994740"/>
              <a:ext cx="774323" cy="722702"/>
            </a:xfrm>
            <a:custGeom>
              <a:avLst/>
              <a:gdLst/>
              <a:ahLst/>
              <a:cxnLst/>
              <a:rect r="r" b="b" t="t" l="l"/>
              <a:pathLst>
                <a:path h="722702" w="774323">
                  <a:moveTo>
                    <a:pt x="0" y="0"/>
                  </a:moveTo>
                  <a:lnTo>
                    <a:pt x="774323" y="0"/>
                  </a:lnTo>
                  <a:lnTo>
                    <a:pt x="774323" y="722702"/>
                  </a:lnTo>
                  <a:lnTo>
                    <a:pt x="0" y="722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726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036405">
            <a:off x="-657646" y="3360989"/>
            <a:ext cx="21049840" cy="24951319"/>
          </a:xfrm>
          <a:custGeom>
            <a:avLst/>
            <a:gdLst/>
            <a:ahLst/>
            <a:cxnLst/>
            <a:rect r="r" b="b" t="t" l="l"/>
            <a:pathLst>
              <a:path h="24951319" w="21049840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3860">
            <a:off x="-10968728" y="-14559003"/>
            <a:ext cx="31044605" cy="21053887"/>
          </a:xfrm>
          <a:custGeom>
            <a:avLst/>
            <a:gdLst/>
            <a:ahLst/>
            <a:cxnLst/>
            <a:rect r="r" b="b" t="t" l="l"/>
            <a:pathLst>
              <a:path h="21053887" w="31044605">
                <a:moveTo>
                  <a:pt x="0" y="0"/>
                </a:moveTo>
                <a:lnTo>
                  <a:pt x="31044605" y="0"/>
                </a:lnTo>
                <a:lnTo>
                  <a:pt x="31044605" y="21053887"/>
                </a:lnTo>
                <a:lnTo>
                  <a:pt x="0" y="21053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0572" y="4489450"/>
            <a:ext cx="16986856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Libre Franklin Bold"/>
              </a:rPr>
              <a:t> Immigration Loans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55074" cy="10287000"/>
            <a:chOff x="0" y="0"/>
            <a:chExt cx="2724803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4803" cy="3479800"/>
            </a:xfrm>
            <a:custGeom>
              <a:avLst/>
              <a:gdLst/>
              <a:ahLst/>
              <a:cxnLst/>
              <a:rect r="r" b="b" t="t" l="l"/>
              <a:pathLst>
                <a:path h="3479800" w="2724803">
                  <a:moveTo>
                    <a:pt x="0" y="0"/>
                  </a:moveTo>
                  <a:lnTo>
                    <a:pt x="2724803" y="0"/>
                  </a:lnTo>
                  <a:lnTo>
                    <a:pt x="272480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401047" y="3767369"/>
            <a:ext cx="1124970" cy="1104848"/>
            <a:chOff x="0" y="0"/>
            <a:chExt cx="672428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401047" y="5687381"/>
            <a:ext cx="1124970" cy="1104848"/>
            <a:chOff x="0" y="0"/>
            <a:chExt cx="672428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01047" y="7607392"/>
            <a:ext cx="1124970" cy="1104848"/>
            <a:chOff x="0" y="0"/>
            <a:chExt cx="672428" cy="660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72428" cy="660400"/>
            </a:xfrm>
            <a:custGeom>
              <a:avLst/>
              <a:gdLst/>
              <a:ahLst/>
              <a:cxnLst/>
              <a:rect r="r" b="b" t="t" l="l"/>
              <a:pathLst>
                <a:path h="660400" w="672428">
                  <a:moveTo>
                    <a:pt x="54796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968" y="0"/>
                  </a:lnTo>
                  <a:cubicBezTo>
                    <a:pt x="616548" y="0"/>
                    <a:pt x="672428" y="55880"/>
                    <a:pt x="672428" y="124460"/>
                  </a:cubicBezTo>
                  <a:lnTo>
                    <a:pt x="672428" y="535940"/>
                  </a:lnTo>
                  <a:cubicBezTo>
                    <a:pt x="672428" y="604520"/>
                    <a:pt x="616548" y="660400"/>
                    <a:pt x="547968" y="66040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690070" y="4108979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8"/>
                </a:lnTo>
                <a:lnTo>
                  <a:pt x="0" y="4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90070" y="6028990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9"/>
                </a:lnTo>
                <a:lnTo>
                  <a:pt x="0" y="42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90070" y="7949002"/>
            <a:ext cx="546923" cy="421628"/>
          </a:xfrm>
          <a:custGeom>
            <a:avLst/>
            <a:gdLst/>
            <a:ahLst/>
            <a:cxnLst/>
            <a:rect r="r" b="b" t="t" l="l"/>
            <a:pathLst>
              <a:path h="421628" w="546923">
                <a:moveTo>
                  <a:pt x="0" y="0"/>
                </a:moveTo>
                <a:lnTo>
                  <a:pt x="546923" y="0"/>
                </a:lnTo>
                <a:lnTo>
                  <a:pt x="546923" y="421628"/>
                </a:lnTo>
                <a:lnTo>
                  <a:pt x="0" y="42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4607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939809" y="3770518"/>
            <a:ext cx="8319491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Get a 0% interest loan to help you pay your USCIS application fee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39809" y="5690529"/>
            <a:ext cx="8319491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Make low monthly payments over 10 months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939809" y="7850253"/>
            <a:ext cx="7183591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772699"/>
                </a:solidFill>
                <a:latin typeface="Arialle Bold"/>
              </a:rPr>
              <a:t>Build your credit history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5417" y="3277129"/>
            <a:ext cx="7026374" cy="180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FF7700"/>
                </a:solidFill>
                <a:latin typeface="Libre Franklin Bold Bold"/>
              </a:rPr>
              <a:t>Immigration Loan Program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028700" y="1028700"/>
            <a:ext cx="2301662" cy="1790181"/>
          </a:xfrm>
          <a:custGeom>
            <a:avLst/>
            <a:gdLst/>
            <a:ahLst/>
            <a:cxnLst/>
            <a:rect r="r" b="b" t="t" l="l"/>
            <a:pathLst>
              <a:path h="1790181" w="2301662">
                <a:moveTo>
                  <a:pt x="0" y="0"/>
                </a:moveTo>
                <a:lnTo>
                  <a:pt x="2301662" y="0"/>
                </a:lnTo>
                <a:lnTo>
                  <a:pt x="2301662" y="1790181"/>
                </a:lnTo>
                <a:lnTo>
                  <a:pt x="0" y="1790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814653" y="4872217"/>
            <a:ext cx="4425767" cy="5865180"/>
            <a:chOff x="0" y="0"/>
            <a:chExt cx="5901023" cy="78202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01023" cy="7820240"/>
            </a:xfrm>
            <a:custGeom>
              <a:avLst/>
              <a:gdLst/>
              <a:ahLst/>
              <a:cxnLst/>
              <a:rect r="r" b="b" t="t" l="l"/>
              <a:pathLst>
                <a:path h="7820240" w="5901023">
                  <a:moveTo>
                    <a:pt x="0" y="0"/>
                  </a:moveTo>
                  <a:lnTo>
                    <a:pt x="5901023" y="0"/>
                  </a:lnTo>
                  <a:lnTo>
                    <a:pt x="5901023" y="7820240"/>
                  </a:lnTo>
                  <a:lnTo>
                    <a:pt x="0" y="7820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31" t="0" r="-1131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478359" y="6190201"/>
              <a:ext cx="944305" cy="881351"/>
            </a:xfrm>
            <a:custGeom>
              <a:avLst/>
              <a:gdLst/>
              <a:ahLst/>
              <a:cxnLst/>
              <a:rect r="r" b="b" t="t" l="l"/>
              <a:pathLst>
                <a:path h="881351" w="944305">
                  <a:moveTo>
                    <a:pt x="0" y="0"/>
                  </a:moveTo>
                  <a:lnTo>
                    <a:pt x="944305" y="0"/>
                  </a:lnTo>
                  <a:lnTo>
                    <a:pt x="944305" y="881351"/>
                  </a:lnTo>
                  <a:lnTo>
                    <a:pt x="0" y="881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71575"/>
            <a:ext cx="13017252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772699"/>
                </a:solidFill>
                <a:latin typeface="Libre Franklin Bold Bold"/>
              </a:rPr>
              <a:t>Which filing fees are covered?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16018" y="2683477"/>
            <a:ext cx="3944987" cy="3944987"/>
            <a:chOff x="0" y="0"/>
            <a:chExt cx="5259983" cy="525998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5259983" cy="5259983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EB8C0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0" y="1710968"/>
              <a:ext cx="5259983" cy="1613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Citizenship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$725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106502" y="5528234"/>
            <a:ext cx="3944987" cy="3944987"/>
            <a:chOff x="0" y="0"/>
            <a:chExt cx="5259983" cy="5259983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5259983" cy="5259983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33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1888100"/>
              <a:ext cx="5259983" cy="1512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DACA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$495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20863" y="2615122"/>
            <a:ext cx="3944987" cy="3944987"/>
            <a:chOff x="0" y="0"/>
            <a:chExt cx="5259983" cy="525998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5259983" cy="5259983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C13BF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1242640"/>
              <a:ext cx="5259983" cy="298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Temporary Protected Status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 $495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583341" y="2520373"/>
            <a:ext cx="4134485" cy="4134485"/>
            <a:chOff x="0" y="0"/>
            <a:chExt cx="5512647" cy="5512647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5512647" cy="5512647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7700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126332" y="2011045"/>
              <a:ext cx="5259983" cy="1519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Green Card</a:t>
              </a:r>
            </a:p>
            <a:p>
              <a:pPr algn="ctr">
                <a:lnSpc>
                  <a:spcPts val="435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$1,225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480713" y="5401454"/>
            <a:ext cx="3944987" cy="3944987"/>
            <a:chOff x="0" y="0"/>
            <a:chExt cx="5259983" cy="5259983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5259983" cy="5259983"/>
              <a:chOff x="0" y="0"/>
              <a:chExt cx="6350000" cy="63500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B283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0" y="1325164"/>
              <a:ext cx="5259983" cy="298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Petition for Immigrant Relatives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$535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3526995" y="5401454"/>
            <a:ext cx="3944987" cy="3944987"/>
            <a:chOff x="0" y="0"/>
            <a:chExt cx="5259983" cy="5259983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5259983" cy="5259983"/>
              <a:chOff x="0" y="0"/>
              <a:chExt cx="6350000" cy="63500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3C00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274690" y="1418200"/>
              <a:ext cx="4710604" cy="2248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Advance Parole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Arialle Bold"/>
                </a:rPr>
                <a:t>$575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6E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5337" y="2713920"/>
            <a:ext cx="3629098" cy="4809406"/>
            <a:chOff x="0" y="0"/>
            <a:chExt cx="4838797" cy="64125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38797" cy="6412542"/>
            </a:xfrm>
            <a:custGeom>
              <a:avLst/>
              <a:gdLst/>
              <a:ahLst/>
              <a:cxnLst/>
              <a:rect r="r" b="b" t="t" l="l"/>
              <a:pathLst>
                <a:path h="6412542" w="4838797">
                  <a:moveTo>
                    <a:pt x="0" y="0"/>
                  </a:moveTo>
                  <a:lnTo>
                    <a:pt x="4838797" y="0"/>
                  </a:lnTo>
                  <a:lnTo>
                    <a:pt x="4838797" y="6412542"/>
                  </a:lnTo>
                  <a:lnTo>
                    <a:pt x="0" y="64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1" t="0" r="-1131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032237" y="5075921"/>
              <a:ext cx="774323" cy="722702"/>
            </a:xfrm>
            <a:custGeom>
              <a:avLst/>
              <a:gdLst/>
              <a:ahLst/>
              <a:cxnLst/>
              <a:rect r="r" b="b" t="t" l="l"/>
              <a:pathLst>
                <a:path h="722702" w="774323">
                  <a:moveTo>
                    <a:pt x="0" y="0"/>
                  </a:moveTo>
                  <a:lnTo>
                    <a:pt x="774323" y="0"/>
                  </a:lnTo>
                  <a:lnTo>
                    <a:pt x="774323" y="722702"/>
                  </a:lnTo>
                  <a:lnTo>
                    <a:pt x="0" y="722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20385" y="5365593"/>
            <a:ext cx="2708099" cy="3401067"/>
          </a:xfrm>
          <a:custGeom>
            <a:avLst/>
            <a:gdLst/>
            <a:ahLst/>
            <a:cxnLst/>
            <a:rect r="r" b="b" t="t" l="l"/>
            <a:pathLst>
              <a:path h="3401067" w="2708099">
                <a:moveTo>
                  <a:pt x="0" y="0"/>
                </a:moveTo>
                <a:lnTo>
                  <a:pt x="2708099" y="0"/>
                </a:lnTo>
                <a:lnTo>
                  <a:pt x="2708099" y="3401067"/>
                </a:lnTo>
                <a:lnTo>
                  <a:pt x="0" y="340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92220" y="5118623"/>
            <a:ext cx="1875763" cy="1430269"/>
          </a:xfrm>
          <a:custGeom>
            <a:avLst/>
            <a:gdLst/>
            <a:ahLst/>
            <a:cxnLst/>
            <a:rect r="r" b="b" t="t" l="l"/>
            <a:pathLst>
              <a:path h="1430269" w="1875763">
                <a:moveTo>
                  <a:pt x="0" y="0"/>
                </a:moveTo>
                <a:lnTo>
                  <a:pt x="1875763" y="0"/>
                </a:lnTo>
                <a:lnTo>
                  <a:pt x="1875763" y="1430269"/>
                </a:lnTo>
                <a:lnTo>
                  <a:pt x="0" y="1430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86843" y="4053510"/>
            <a:ext cx="2726418" cy="3012616"/>
          </a:xfrm>
          <a:custGeom>
            <a:avLst/>
            <a:gdLst/>
            <a:ahLst/>
            <a:cxnLst/>
            <a:rect r="r" b="b" t="t" l="l"/>
            <a:pathLst>
              <a:path h="3012616" w="2726418">
                <a:moveTo>
                  <a:pt x="0" y="0"/>
                </a:moveTo>
                <a:lnTo>
                  <a:pt x="2726417" y="0"/>
                </a:lnTo>
                <a:lnTo>
                  <a:pt x="2726417" y="3012616"/>
                </a:lnTo>
                <a:lnTo>
                  <a:pt x="0" y="3012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014099" y="4053510"/>
            <a:ext cx="2398796" cy="3012616"/>
          </a:xfrm>
          <a:custGeom>
            <a:avLst/>
            <a:gdLst/>
            <a:ahLst/>
            <a:cxnLst/>
            <a:rect r="r" b="b" t="t" l="l"/>
            <a:pathLst>
              <a:path h="3012616" w="2398796">
                <a:moveTo>
                  <a:pt x="0" y="0"/>
                </a:moveTo>
                <a:lnTo>
                  <a:pt x="2398796" y="0"/>
                </a:lnTo>
                <a:lnTo>
                  <a:pt x="2398796" y="3012616"/>
                </a:lnTo>
                <a:lnTo>
                  <a:pt x="0" y="3012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396302" y="5218650"/>
            <a:ext cx="1326916" cy="1330242"/>
          </a:xfrm>
          <a:custGeom>
            <a:avLst/>
            <a:gdLst/>
            <a:ahLst/>
            <a:cxnLst/>
            <a:rect r="r" b="b" t="t" l="l"/>
            <a:pathLst>
              <a:path h="1330242" w="1326916">
                <a:moveTo>
                  <a:pt x="0" y="0"/>
                </a:moveTo>
                <a:lnTo>
                  <a:pt x="1326916" y="0"/>
                </a:lnTo>
                <a:lnTo>
                  <a:pt x="1326916" y="1330242"/>
                </a:lnTo>
                <a:lnTo>
                  <a:pt x="0" y="133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14128" y="1171575"/>
            <a:ext cx="11364590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6999">
                <a:solidFill>
                  <a:srgbClr val="772699"/>
                </a:solidFill>
                <a:latin typeface="Libre Franklin Bold Bold"/>
              </a:rPr>
              <a:t>Example: Citizenship Loan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26858" y="6923251"/>
            <a:ext cx="169515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EBF06"/>
                </a:solidFill>
                <a:latin typeface="Arialle Bold"/>
              </a:rPr>
              <a:t>$725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080945" y="5322295"/>
            <a:ext cx="2138214" cy="125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4392">
                <a:solidFill>
                  <a:srgbClr val="44546A"/>
                </a:solidFill>
                <a:latin typeface="Arialle Bold"/>
              </a:rPr>
              <a:t>10 </a:t>
            </a:r>
          </a:p>
          <a:p>
            <a:pPr algn="ctr">
              <a:lnSpc>
                <a:spcPts val="4832"/>
              </a:lnSpc>
            </a:pPr>
            <a:r>
              <a:rPr lang="en-US" sz="4392">
                <a:solidFill>
                  <a:srgbClr val="44546A"/>
                </a:solidFill>
                <a:latin typeface="Arialle Bold"/>
              </a:rPr>
              <a:t>Months</a:t>
            </a:r>
            <a:r>
              <a:rPr lang="en-US" sz="4392">
                <a:solidFill>
                  <a:srgbClr val="FEBF06"/>
                </a:solidFill>
                <a:latin typeface="Arialle Bold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7462" y="5480130"/>
            <a:ext cx="1789361" cy="806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4606">
                <a:solidFill>
                  <a:srgbClr val="FFBB00"/>
                </a:solidFill>
                <a:latin typeface="Arialle Bold"/>
              </a:rPr>
              <a:t>$72.50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124499" y="7985810"/>
            <a:ext cx="7094646" cy="1561699"/>
            <a:chOff x="0" y="0"/>
            <a:chExt cx="3000134" cy="660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00134" cy="660400"/>
            </a:xfrm>
            <a:custGeom>
              <a:avLst/>
              <a:gdLst/>
              <a:ahLst/>
              <a:cxnLst/>
              <a:rect r="r" b="b" t="t" l="l"/>
              <a:pathLst>
                <a:path h="660400" w="3000134">
                  <a:moveTo>
                    <a:pt x="287567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75674" y="0"/>
                  </a:lnTo>
                  <a:cubicBezTo>
                    <a:pt x="2944254" y="0"/>
                    <a:pt x="3000134" y="55880"/>
                    <a:pt x="3000134" y="124460"/>
                  </a:cubicBezTo>
                  <a:lnTo>
                    <a:pt x="3000134" y="535940"/>
                  </a:lnTo>
                  <a:cubicBezTo>
                    <a:pt x="3000134" y="604520"/>
                    <a:pt x="2944254" y="660400"/>
                    <a:pt x="2875674" y="660400"/>
                  </a:cubicBezTo>
                  <a:close/>
                </a:path>
              </a:pathLst>
            </a:custGeom>
            <a:solidFill>
              <a:srgbClr val="FF3C00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0385065" y="8293974"/>
            <a:ext cx="945370" cy="945370"/>
          </a:xfrm>
          <a:custGeom>
            <a:avLst/>
            <a:gdLst/>
            <a:ahLst/>
            <a:cxnLst/>
            <a:rect r="r" b="b" t="t" l="l"/>
            <a:pathLst>
              <a:path h="945370" w="945370">
                <a:moveTo>
                  <a:pt x="0" y="0"/>
                </a:moveTo>
                <a:lnTo>
                  <a:pt x="945371" y="0"/>
                </a:lnTo>
                <a:lnTo>
                  <a:pt x="945371" y="945371"/>
                </a:lnTo>
                <a:lnTo>
                  <a:pt x="0" y="945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558559" y="8459381"/>
            <a:ext cx="5373571" cy="54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1"/>
              </a:lnSpc>
            </a:pPr>
            <a:r>
              <a:rPr lang="en-US" sz="3179">
                <a:solidFill>
                  <a:srgbClr val="FFFFFF"/>
                </a:solidFill>
                <a:latin typeface="Libre Franklin Bold"/>
              </a:rPr>
              <a:t>Remember it's 0% interest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25082" y="9258300"/>
            <a:ext cx="1041621" cy="810150"/>
          </a:xfrm>
          <a:custGeom>
            <a:avLst/>
            <a:gdLst/>
            <a:ahLst/>
            <a:cxnLst/>
            <a:rect r="r" b="b" t="t" l="l"/>
            <a:pathLst>
              <a:path h="810150" w="1041621">
                <a:moveTo>
                  <a:pt x="0" y="0"/>
                </a:moveTo>
                <a:lnTo>
                  <a:pt x="1041621" y="0"/>
                </a:lnTo>
                <a:lnTo>
                  <a:pt x="1041621" y="810150"/>
                </a:lnTo>
                <a:lnTo>
                  <a:pt x="0" y="810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6135" y="1930286"/>
            <a:ext cx="4057975" cy="40579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3048" y="5126269"/>
            <a:ext cx="4884148" cy="5160731"/>
            <a:chOff x="0" y="0"/>
            <a:chExt cx="2831904" cy="29922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31904" cy="2992270"/>
            </a:xfrm>
            <a:custGeom>
              <a:avLst/>
              <a:gdLst/>
              <a:ahLst/>
              <a:cxnLst/>
              <a:rect r="r" b="b" t="t" l="l"/>
              <a:pathLst>
                <a:path h="2992270" w="2831904">
                  <a:moveTo>
                    <a:pt x="2707444" y="2992270"/>
                  </a:moveTo>
                  <a:lnTo>
                    <a:pt x="124460" y="2992270"/>
                  </a:lnTo>
                  <a:cubicBezTo>
                    <a:pt x="55880" y="2992270"/>
                    <a:pt x="0" y="2936390"/>
                    <a:pt x="0" y="28678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7444" y="0"/>
                  </a:lnTo>
                  <a:cubicBezTo>
                    <a:pt x="2776024" y="0"/>
                    <a:pt x="2831904" y="55880"/>
                    <a:pt x="2831904" y="124460"/>
                  </a:cubicBezTo>
                  <a:lnTo>
                    <a:pt x="2831904" y="2867810"/>
                  </a:lnTo>
                  <a:cubicBezTo>
                    <a:pt x="2831904" y="2936390"/>
                    <a:pt x="2776024" y="2992270"/>
                    <a:pt x="2707444" y="2992270"/>
                  </a:cubicBezTo>
                  <a:close/>
                </a:path>
              </a:pathLst>
            </a:custGeom>
            <a:solidFill>
              <a:srgbClr val="77269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59670" y="4898546"/>
            <a:ext cx="844046" cy="844046"/>
          </a:xfrm>
          <a:custGeom>
            <a:avLst/>
            <a:gdLst/>
            <a:ahLst/>
            <a:cxnLst/>
            <a:rect r="r" b="b" t="t" l="l"/>
            <a:pathLst>
              <a:path h="844046" w="844046">
                <a:moveTo>
                  <a:pt x="0" y="0"/>
                </a:moveTo>
                <a:lnTo>
                  <a:pt x="844046" y="0"/>
                </a:lnTo>
                <a:lnTo>
                  <a:pt x="844046" y="844047"/>
                </a:lnTo>
                <a:lnTo>
                  <a:pt x="0" y="844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170553" y="1930286"/>
            <a:ext cx="4057975" cy="4057975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EB8C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757466" y="5126269"/>
            <a:ext cx="4884148" cy="5160731"/>
            <a:chOff x="0" y="0"/>
            <a:chExt cx="2831904" cy="29922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1904" cy="2992270"/>
            </a:xfrm>
            <a:custGeom>
              <a:avLst/>
              <a:gdLst/>
              <a:ahLst/>
              <a:cxnLst/>
              <a:rect r="r" b="b" t="t" l="l"/>
              <a:pathLst>
                <a:path h="2992270" w="2831904">
                  <a:moveTo>
                    <a:pt x="2707444" y="2992270"/>
                  </a:moveTo>
                  <a:lnTo>
                    <a:pt x="124460" y="2992270"/>
                  </a:lnTo>
                  <a:cubicBezTo>
                    <a:pt x="55880" y="2992270"/>
                    <a:pt x="0" y="2936390"/>
                    <a:pt x="0" y="28678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7444" y="0"/>
                  </a:lnTo>
                  <a:cubicBezTo>
                    <a:pt x="2776024" y="0"/>
                    <a:pt x="2831904" y="55880"/>
                    <a:pt x="2831904" y="124460"/>
                  </a:cubicBezTo>
                  <a:lnTo>
                    <a:pt x="2831904" y="2867810"/>
                  </a:lnTo>
                  <a:cubicBezTo>
                    <a:pt x="2831904" y="2936390"/>
                    <a:pt x="2776024" y="2992270"/>
                    <a:pt x="2707444" y="2992270"/>
                  </a:cubicBezTo>
                  <a:close/>
                </a:path>
              </a:pathLst>
            </a:custGeom>
            <a:solidFill>
              <a:srgbClr val="2EB8C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564088" y="4898546"/>
            <a:ext cx="844046" cy="844046"/>
          </a:xfrm>
          <a:custGeom>
            <a:avLst/>
            <a:gdLst/>
            <a:ahLst/>
            <a:cxnLst/>
            <a:rect r="r" b="b" t="t" l="l"/>
            <a:pathLst>
              <a:path h="844046" w="844046">
                <a:moveTo>
                  <a:pt x="0" y="0"/>
                </a:moveTo>
                <a:lnTo>
                  <a:pt x="844046" y="0"/>
                </a:lnTo>
                <a:lnTo>
                  <a:pt x="844046" y="844047"/>
                </a:lnTo>
                <a:lnTo>
                  <a:pt x="0" y="844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964741" y="1930286"/>
            <a:ext cx="4057975" cy="405797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544182" y="5126269"/>
            <a:ext cx="4884148" cy="5160731"/>
            <a:chOff x="0" y="0"/>
            <a:chExt cx="2831904" cy="29922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31904" cy="2992270"/>
            </a:xfrm>
            <a:custGeom>
              <a:avLst/>
              <a:gdLst/>
              <a:ahLst/>
              <a:cxnLst/>
              <a:rect r="r" b="b" t="t" l="l"/>
              <a:pathLst>
                <a:path h="2992270" w="2831904">
                  <a:moveTo>
                    <a:pt x="2707444" y="2992270"/>
                  </a:moveTo>
                  <a:lnTo>
                    <a:pt x="124460" y="2992270"/>
                  </a:lnTo>
                  <a:cubicBezTo>
                    <a:pt x="55880" y="2992270"/>
                    <a:pt x="0" y="2936390"/>
                    <a:pt x="0" y="28678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7444" y="0"/>
                  </a:lnTo>
                  <a:cubicBezTo>
                    <a:pt x="2776024" y="0"/>
                    <a:pt x="2831904" y="55880"/>
                    <a:pt x="2831904" y="124460"/>
                  </a:cubicBezTo>
                  <a:lnTo>
                    <a:pt x="2831904" y="2867810"/>
                  </a:lnTo>
                  <a:cubicBezTo>
                    <a:pt x="2831904" y="2936390"/>
                    <a:pt x="2776024" y="2992270"/>
                    <a:pt x="2707444" y="2992270"/>
                  </a:cubicBezTo>
                  <a:close/>
                </a:path>
              </a:pathLst>
            </a:custGeom>
            <a:solidFill>
              <a:srgbClr val="00B283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2350803" y="4898546"/>
            <a:ext cx="844046" cy="844046"/>
          </a:xfrm>
          <a:custGeom>
            <a:avLst/>
            <a:gdLst/>
            <a:ahLst/>
            <a:cxnLst/>
            <a:rect r="r" b="b" t="t" l="l"/>
            <a:pathLst>
              <a:path h="844046" w="844046">
                <a:moveTo>
                  <a:pt x="0" y="0"/>
                </a:moveTo>
                <a:lnTo>
                  <a:pt x="844047" y="0"/>
                </a:lnTo>
                <a:lnTo>
                  <a:pt x="844047" y="844047"/>
                </a:lnTo>
                <a:lnTo>
                  <a:pt x="0" y="844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31777" y="2419947"/>
            <a:ext cx="3611500" cy="2715848"/>
          </a:xfrm>
          <a:custGeom>
            <a:avLst/>
            <a:gdLst/>
            <a:ahLst/>
            <a:cxnLst/>
            <a:rect r="r" b="b" t="t" l="l"/>
            <a:pathLst>
              <a:path h="2715848" w="3611500">
                <a:moveTo>
                  <a:pt x="0" y="0"/>
                </a:moveTo>
                <a:lnTo>
                  <a:pt x="3611499" y="0"/>
                </a:lnTo>
                <a:lnTo>
                  <a:pt x="3611499" y="2715847"/>
                </a:lnTo>
                <a:lnTo>
                  <a:pt x="0" y="2715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338250" y="2410422"/>
            <a:ext cx="3611500" cy="2715848"/>
          </a:xfrm>
          <a:custGeom>
            <a:avLst/>
            <a:gdLst/>
            <a:ahLst/>
            <a:cxnLst/>
            <a:rect r="r" b="b" t="t" l="l"/>
            <a:pathLst>
              <a:path h="2715848" w="3611500">
                <a:moveTo>
                  <a:pt x="0" y="0"/>
                </a:moveTo>
                <a:lnTo>
                  <a:pt x="3611500" y="0"/>
                </a:lnTo>
                <a:lnTo>
                  <a:pt x="3611500" y="2715847"/>
                </a:lnTo>
                <a:lnTo>
                  <a:pt x="0" y="2715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174173" y="2419947"/>
            <a:ext cx="3611500" cy="2715848"/>
          </a:xfrm>
          <a:custGeom>
            <a:avLst/>
            <a:gdLst/>
            <a:ahLst/>
            <a:cxnLst/>
            <a:rect r="r" b="b" t="t" l="l"/>
            <a:pathLst>
              <a:path h="2715848" w="3611500">
                <a:moveTo>
                  <a:pt x="0" y="0"/>
                </a:moveTo>
                <a:lnTo>
                  <a:pt x="3611500" y="0"/>
                </a:lnTo>
                <a:lnTo>
                  <a:pt x="3611500" y="2715847"/>
                </a:lnTo>
                <a:lnTo>
                  <a:pt x="0" y="2715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513279" y="6382871"/>
            <a:ext cx="3996412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Apply online for MAF’s immigration loan at bit.ly/immiloans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18354" y="4876245"/>
            <a:ext cx="326678" cy="755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4388">
                <a:solidFill>
                  <a:srgbClr val="FFFFFF"/>
                </a:solidFill>
                <a:latin typeface="Open Sans Extra Bold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0437" y="5733068"/>
            <a:ext cx="442937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APPLY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90263" y="6420971"/>
            <a:ext cx="4208280" cy="3700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You’ll receive a check in the mail made out to the U.S. Department of Homeland Security  </a:t>
            </a:r>
          </a:p>
          <a:p>
            <a:pPr>
              <a:lnSpc>
                <a:spcPts val="297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6822772" y="4876245"/>
            <a:ext cx="326678" cy="755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4388">
                <a:solidFill>
                  <a:srgbClr val="FFFFFF"/>
                </a:solidFill>
                <a:latin typeface="Open Sans Extra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79717" y="5733068"/>
            <a:ext cx="442937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GET THE CHECK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36166" y="6382871"/>
            <a:ext cx="4184755" cy="300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Mail your check and immigration application to the USCIS filing center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609488" y="4876245"/>
            <a:ext cx="326678" cy="755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4388">
                <a:solidFill>
                  <a:srgbClr val="FFFFFF"/>
                </a:solidFill>
                <a:latin typeface="Open Sans Extra Bold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679840" y="5733068"/>
            <a:ext cx="461435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Arialle Bold"/>
              </a:rPr>
              <a:t>SUBMIT TO USCIS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372659" y="738530"/>
            <a:ext cx="11542682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999"/>
              </a:lnSpc>
            </a:pPr>
            <a:r>
              <a:rPr lang="en-US" sz="6999">
                <a:solidFill>
                  <a:srgbClr val="FF7700"/>
                </a:solidFill>
                <a:latin typeface="Libre Franklin Bold Bold"/>
              </a:rPr>
              <a:t>How the program works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6994148" y="162610"/>
            <a:ext cx="1143933" cy="866090"/>
          </a:xfrm>
          <a:custGeom>
            <a:avLst/>
            <a:gdLst/>
            <a:ahLst/>
            <a:cxnLst/>
            <a:rect r="r" b="b" t="t" l="l"/>
            <a:pathLst>
              <a:path h="866090" w="1143933">
                <a:moveTo>
                  <a:pt x="0" y="0"/>
                </a:moveTo>
                <a:lnTo>
                  <a:pt x="1143933" y="0"/>
                </a:lnTo>
                <a:lnTo>
                  <a:pt x="1143933" y="866090"/>
                </a:lnTo>
                <a:lnTo>
                  <a:pt x="0" y="86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DAFl6mZwVsw</dc:identifier>
  <dcterms:modified xsi:type="dcterms:W3CDTF">2011-08-01T06:04:30Z</dcterms:modified>
  <cp:revision>1</cp:revision>
  <dc:title>EN_SMC Office of Community Affairs_MAF's Programs &amp; Services_6/15/2023</dc:title>
</cp:coreProperties>
</file>