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58" r:id="rId5"/>
    <p:sldId id="261" r:id="rId6"/>
    <p:sldId id="269" r:id="rId7"/>
    <p:sldId id="271" r:id="rId8"/>
    <p:sldId id="280" r:id="rId9"/>
    <p:sldId id="281" r:id="rId10"/>
    <p:sldId id="283" r:id="rId11"/>
    <p:sldId id="282" r:id="rId12"/>
    <p:sldId id="285" r:id="rId13"/>
    <p:sldId id="284" r:id="rId14"/>
    <p:sldId id="262" r:id="rId15"/>
    <p:sldId id="277" r:id="rId16"/>
    <p:sldId id="278" r:id="rId17"/>
    <p:sldId id="265" r:id="rId18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yn Holder-Jackson" initials="KH" lastIdx="1" clrIdx="0">
    <p:extLst>
      <p:ext uri="{19B8F6BF-5375-455C-9EA6-DF929625EA0E}">
        <p15:presenceInfo xmlns:p15="http://schemas.microsoft.com/office/powerpoint/2012/main" userId="9ad055ebd732f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75" d="100"/>
          <a:sy n="75" d="100"/>
        </p:scale>
        <p:origin x="67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1F70E-CE1E-48D2-B7CB-7F4957EA32E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210017-4A1F-479E-9491-53522F1142E8}" type="pres">
      <dgm:prSet presAssocID="{99F1F70E-CE1E-48D2-B7CB-7F4957EA32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A57C721-AB5F-4077-BCBC-3212A2FA08B0}" type="presOf" srcId="{99F1F70E-CE1E-48D2-B7CB-7F4957EA32EB}" destId="{C8210017-4A1F-479E-9491-53522F1142E8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1F70E-CE1E-48D2-B7CB-7F4957EA32E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210017-4A1F-479E-9491-53522F1142E8}" type="pres">
      <dgm:prSet presAssocID="{99F1F70E-CE1E-48D2-B7CB-7F4957EA32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A57C721-AB5F-4077-BCBC-3212A2FA08B0}" type="presOf" srcId="{99F1F70E-CE1E-48D2-B7CB-7F4957EA32EB}" destId="{C8210017-4A1F-479E-9491-53522F1142E8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1F70E-CE1E-48D2-B7CB-7F4957EA32E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210017-4A1F-479E-9491-53522F1142E8}" type="pres">
      <dgm:prSet presAssocID="{99F1F70E-CE1E-48D2-B7CB-7F4957EA32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A57C721-AB5F-4077-BCBC-3212A2FA08B0}" type="presOf" srcId="{99F1F70E-CE1E-48D2-B7CB-7F4957EA32EB}" destId="{C8210017-4A1F-479E-9491-53522F1142E8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1F70E-CE1E-48D2-B7CB-7F4957EA32E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8210017-4A1F-479E-9491-53522F1142E8}" type="pres">
      <dgm:prSet presAssocID="{99F1F70E-CE1E-48D2-B7CB-7F4957EA32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A57C721-AB5F-4077-BCBC-3212A2FA08B0}" type="presOf" srcId="{99F1F70E-CE1E-48D2-B7CB-7F4957EA32EB}" destId="{C8210017-4A1F-479E-9491-53522F1142E8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8/21/2023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8/21/2023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holderjackson@smuhs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 San Mateo County Adult Education Consortium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84879" y="5410200"/>
            <a:ext cx="7008574" cy="124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Ka’Ryn</a:t>
            </a:r>
            <a:r>
              <a:rPr lang="en-US" dirty="0"/>
              <a:t> Holder-Jackson, Ph.D.</a:t>
            </a:r>
            <a:br>
              <a:rPr lang="en-US" dirty="0"/>
            </a:br>
            <a:r>
              <a:rPr lang="en-US" dirty="0"/>
              <a:t>Executive Director</a:t>
            </a:r>
          </a:p>
          <a:p>
            <a:endParaRPr lang="en-US" dirty="0"/>
          </a:p>
          <a:p>
            <a:r>
              <a:rPr lang="en-US" dirty="0"/>
              <a:t>August 18, 2022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515600" cy="1397000"/>
          </a:xfrm>
        </p:spPr>
        <p:txBody>
          <a:bodyPr/>
          <a:lstStyle/>
          <a:p>
            <a:r>
              <a:rPr lang="en-US" b="1" dirty="0"/>
              <a:t>Regional Assessment: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812" y="172084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6,598 families in San Mateo County who are living below poverty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4,318 families with children living below poverty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Healthy San Mateo County - Low Wage Worker Profile indicates: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lower educational achievement more likely to work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low wage jobs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515600" cy="1397000"/>
          </a:xfrm>
        </p:spPr>
        <p:txBody>
          <a:bodyPr/>
          <a:lstStyle/>
          <a:p>
            <a:r>
              <a:rPr lang="en-US" b="1" dirty="0"/>
              <a:t>Regional Assessment: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30% of low wage workers in the County are 25-64 years of 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of low wage workers in the County reside in households whose earnings are 200% below the federal poverty level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workers living below the poverty level are low wage earners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30% of low wage workers in the County are 25-64 years of age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of low wage workers in the County reside in households whose earnings are 200% below the federal poverty level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workers living below the poverty level are low wage earners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515600" cy="1397000"/>
          </a:xfrm>
        </p:spPr>
        <p:txBody>
          <a:bodyPr/>
          <a:lstStyle/>
          <a:p>
            <a:r>
              <a:rPr lang="en-US" b="1" dirty="0"/>
              <a:t>ACCEL’s STRATEGIC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463503" cy="4470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Training Programs: Medical / Healthcare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Medical Assisting	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Phlebotomy		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Rover Technician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Optician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 Technician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6012" y="3201414"/>
            <a:ext cx="28956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515600" cy="1397000"/>
          </a:xfrm>
        </p:spPr>
        <p:txBody>
          <a:bodyPr/>
          <a:lstStyle/>
          <a:p>
            <a:r>
              <a:rPr lang="en-US" b="1" dirty="0"/>
              <a:t>ACCEL’s STRATEGIC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463503" cy="4470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Training Programs: Business &amp; Technology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Business Communications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 Cloud Academy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Architect Academy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(Network Engineering Program)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 to Accounting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Quickbooks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365 Cloud Essentials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Basics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157354" cy="1219200"/>
          </a:xfrm>
        </p:spPr>
        <p:txBody>
          <a:bodyPr/>
          <a:lstStyle/>
          <a:p>
            <a:r>
              <a:rPr lang="en-US" b="1" dirty="0"/>
              <a:t>ACCEL PROGRAM OUTCOMES 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03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Diploma/HS Equivalency:	   91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to Post Secondary:		   78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CTE					  315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from Adult School to College	  245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					6,176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Job Skills CTE/Workforce		1,699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 Enrollment			8,233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785" y="0"/>
            <a:ext cx="10157354" cy="1066800"/>
          </a:xfrm>
        </p:spPr>
        <p:txBody>
          <a:bodyPr/>
          <a:lstStyle/>
          <a:p>
            <a:r>
              <a:rPr lang="en-US" b="1" dirty="0"/>
              <a:t>What’s on the Horizon…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85" y="1371600"/>
            <a:ext cx="10157354" cy="5257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Community Colleges Chancellor’s Office Workforce &amp; Economic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Division &amp; California Department of Education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 Learners Pathways Funding Opportunity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Healthcare Pathways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Adult Education Consortiums Invited to Apply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Planning &amp; Letter of Intent In Progress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Process To Include: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Regional Assessment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Mapping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 &amp; Review Data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Programs/Pathways</a:t>
            </a:r>
          </a:p>
        </p:txBody>
      </p:sp>
    </p:spTree>
    <p:extLst>
      <p:ext uri="{BB962C8B-B14F-4D97-AF65-F5344CB8AC3E}">
        <p14:creationId xmlns:p14="http://schemas.microsoft.com/office/powerpoint/2010/main" val="36087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Next on the Horizon…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Refresh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Seeking New Members for our ACCEL Consortium Steering Committee Leaders Roundtable</a:t>
            </a:r>
          </a:p>
        </p:txBody>
      </p:sp>
    </p:spTree>
    <p:extLst>
      <p:ext uri="{BB962C8B-B14F-4D97-AF65-F5344CB8AC3E}">
        <p14:creationId xmlns:p14="http://schemas.microsoft.com/office/powerpoint/2010/main" val="25779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22" y="0"/>
            <a:ext cx="10157354" cy="1219200"/>
          </a:xfrm>
        </p:spPr>
        <p:txBody>
          <a:bodyPr/>
          <a:lstStyle/>
          <a:p>
            <a:r>
              <a:rPr lang="en-US" b="1" dirty="0"/>
              <a:t>Get Involved: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Ka’Ryn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Holder-Jackson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 San Mateo County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kholderjackson@smuhsd.org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Office: 650.558.2111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r>
              <a:rPr lang="en-US" b="1" dirty="0"/>
              <a:t>ACCEL: An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5080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in 2015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California Adult Education Program (CAEP)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71 Regional Consortia in California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CAEP Program Areas: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Immigrants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As a Second Language Classes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Basic/Adult Secondary Education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Diploma/GED/Equivalency</a:t>
            </a:r>
          </a:p>
          <a:p>
            <a:pPr marL="769546" lvl="3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Preparation</a:t>
            </a:r>
          </a:p>
          <a:p>
            <a:pPr marL="1226746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Technical Education Programs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In Demand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Employment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19" y="228600"/>
            <a:ext cx="10157354" cy="1066800"/>
          </a:xfrm>
        </p:spPr>
        <p:txBody>
          <a:bodyPr/>
          <a:lstStyle/>
          <a:p>
            <a:r>
              <a:rPr lang="en-US" b="1" dirty="0"/>
              <a:t>ACCEL: An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19" y="1600200"/>
            <a:ext cx="10157354" cy="4470400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Pre-Apprenticeship Training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Adults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Develop Knowledge/Skills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Elementary &amp; Secondary Children/Youth Succeed Academically In School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Adults with Disabilities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 an acronym for “Adult, College, Career, and Educational Leadership”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Mission: Improve Educational &amp; Career Outcomes of Adult Learners in College, Careers &amp; Community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Vision:  To Help Students Get From Where They Are to Where They Want to Be By Creating Pathways to Success.</a:t>
            </a:r>
            <a:br>
              <a:rPr lang="en-US" b="1" dirty="0"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ACCEL’s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rinciples: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Student Centered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Transparency of Process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Innovation and Promising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ractices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Capacity Building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Collaborative Learning 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Stakeholder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Relationships/Collaborations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19200"/>
          </a:xfrm>
        </p:spPr>
        <p:txBody>
          <a:bodyPr/>
          <a:lstStyle/>
          <a:p>
            <a:r>
              <a:rPr lang="en-US" b="1" dirty="0"/>
              <a:t>Our Consortia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3290" lvl="2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Schools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Colleges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Jefferson Adult Education, Daly 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San Francisco Adult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Mateo Adult &amp; Career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LaCosta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Education, Half Moon Bay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Sequoia Adult School, Redwood City</a:t>
            </a:r>
          </a:p>
          <a:p>
            <a:pPr marL="854075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&amp; Additional Education Members: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Job Works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Mateo County Office of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C1E0-6CF8-40CF-BA8E-02AB45AEC251}"/>
              </a:ext>
            </a:extLst>
          </p:cNvPr>
          <p:cNvSpPr txBox="1"/>
          <p:nvPr/>
        </p:nvSpPr>
        <p:spPr>
          <a:xfrm>
            <a:off x="6627812" y="2382728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College, San Bruno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San Mateo, San Mateo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 College, Redwood City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Consortium Structure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CB7924-7BC3-425C-8D77-78F0CF7AB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24836"/>
              </p:ext>
            </p:extLst>
          </p:nvPr>
        </p:nvGraphicFramePr>
        <p:xfrm>
          <a:off x="1117573" y="1507309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044B0D-87B5-47F1-A624-2292DDF48C87}"/>
              </a:ext>
            </a:extLst>
          </p:cNvPr>
          <p:cNvSpPr txBox="1"/>
          <p:nvPr/>
        </p:nvSpPr>
        <p:spPr>
          <a:xfrm>
            <a:off x="4075611" y="1734797"/>
            <a:ext cx="3788227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EXECUTIVE DIRECTOR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0BCCC-6696-4FDC-AE26-504D5FBA7116}"/>
              </a:ext>
            </a:extLst>
          </p:cNvPr>
          <p:cNvSpPr txBox="1"/>
          <p:nvPr/>
        </p:nvSpPr>
        <p:spPr>
          <a:xfrm>
            <a:off x="3122612" y="2202969"/>
            <a:ext cx="2667000" cy="75405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CO-DIRECTOR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ADULT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567E-E5A3-4C65-896D-DEC86173D09C}"/>
              </a:ext>
            </a:extLst>
          </p:cNvPr>
          <p:cNvSpPr txBox="1"/>
          <p:nvPr/>
        </p:nvSpPr>
        <p:spPr>
          <a:xfrm>
            <a:off x="5907041" y="2196206"/>
            <a:ext cx="3165566" cy="75405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CO-DIRECTOR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COMMUNITY COLLEGE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CAE5A-DCA2-42A2-86C9-47CF78A07805}"/>
              </a:ext>
            </a:extLst>
          </p:cNvPr>
          <p:cNvSpPr txBox="1"/>
          <p:nvPr/>
        </p:nvSpPr>
        <p:spPr>
          <a:xfrm>
            <a:off x="3351212" y="3025084"/>
            <a:ext cx="5381898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TEAM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ADULT SCHOOLS/COMMUNITY COLLEGES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ADMINISTRATORS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1E826-F3B9-4776-8842-9E93F4B701D2}"/>
              </a:ext>
            </a:extLst>
          </p:cNvPr>
          <p:cNvSpPr txBox="1"/>
          <p:nvPr/>
        </p:nvSpPr>
        <p:spPr>
          <a:xfrm>
            <a:off x="3931964" y="4108809"/>
            <a:ext cx="4324896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COMMITTEE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A7949-2E5D-4AF3-9BC5-C93135E00075}"/>
              </a:ext>
            </a:extLst>
          </p:cNvPr>
          <p:cNvSpPr txBox="1"/>
          <p:nvPr/>
        </p:nvSpPr>
        <p:spPr>
          <a:xfrm>
            <a:off x="4143692" y="4610777"/>
            <a:ext cx="3901440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GROUP TEAMS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11BDEA6D-EEC4-439D-B2B4-E08A2D94F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1085"/>
              </p:ext>
            </p:extLst>
          </p:nvPr>
        </p:nvGraphicFramePr>
        <p:xfrm>
          <a:off x="1270000" y="18542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EFC68B7C-25B2-4CE4-B081-4D6D5EA81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323040"/>
              </p:ext>
            </p:extLst>
          </p:nvPr>
        </p:nvGraphicFramePr>
        <p:xfrm>
          <a:off x="443048" y="1419498"/>
          <a:ext cx="9982200" cy="516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F8AD6AE-FDEB-4B46-96BA-5D62AE2DB643}"/>
              </a:ext>
            </a:extLst>
          </p:cNvPr>
          <p:cNvSpPr txBox="1"/>
          <p:nvPr/>
        </p:nvSpPr>
        <p:spPr>
          <a:xfrm>
            <a:off x="2589212" y="5191845"/>
            <a:ext cx="2218622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SERVICES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AFBCEEEB-27DD-44CE-9CF2-BEDF693B3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84212"/>
              </p:ext>
            </p:extLst>
          </p:nvPr>
        </p:nvGraphicFramePr>
        <p:xfrm>
          <a:off x="595448" y="1571898"/>
          <a:ext cx="10983804" cy="516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0F5298A-2A75-4B7A-80A8-1DF605B8D653}"/>
              </a:ext>
            </a:extLst>
          </p:cNvPr>
          <p:cNvSpPr txBox="1"/>
          <p:nvPr/>
        </p:nvSpPr>
        <p:spPr>
          <a:xfrm>
            <a:off x="8160879" y="5185186"/>
            <a:ext cx="2841358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&amp;ACCOUNTABILITY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9750A9-CDAB-49CC-9C64-CCCC1D75C4D7}"/>
              </a:ext>
            </a:extLst>
          </p:cNvPr>
          <p:cNvSpPr txBox="1"/>
          <p:nvPr/>
        </p:nvSpPr>
        <p:spPr>
          <a:xfrm>
            <a:off x="4875212" y="5181414"/>
            <a:ext cx="3169920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CERTIFCATION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8835D1-87D4-419E-AE2F-02D8E81AB5B4}"/>
              </a:ext>
            </a:extLst>
          </p:cNvPr>
          <p:cNvSpPr txBox="1"/>
          <p:nvPr/>
        </p:nvSpPr>
        <p:spPr>
          <a:xfrm>
            <a:off x="3355996" y="5581935"/>
            <a:ext cx="2534330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HSD/HSE ALIGNMENT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AD6B11-95FF-49FE-B525-2CD7A2F5FDB0}"/>
              </a:ext>
            </a:extLst>
          </p:cNvPr>
          <p:cNvSpPr txBox="1"/>
          <p:nvPr/>
        </p:nvSpPr>
        <p:spPr>
          <a:xfrm>
            <a:off x="5969724" y="5573052"/>
            <a:ext cx="3530742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MARKETING/COMMUNICATIONS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0723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-304800"/>
            <a:ext cx="10157354" cy="1397000"/>
          </a:xfrm>
        </p:spPr>
        <p:txBody>
          <a:bodyPr/>
          <a:lstStyle/>
          <a:p>
            <a:r>
              <a:rPr lang="en-US" b="1" dirty="0"/>
              <a:t>ACCEL’s Strategic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50" y="1600200"/>
            <a:ext cx="3986503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CAEP Program Areas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Immigrants</a:t>
            </a:r>
          </a:p>
          <a:p>
            <a:pPr marL="712396" lvl="3" indent="-285750"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Basic/Adult Secondary Education </a:t>
            </a:r>
          </a:p>
          <a:p>
            <a:pPr marL="646113" lvl="2" indent="-242888">
              <a:buFont typeface="Wingdings" panose="05000000000000000000" pitchFamily="2" charset="2"/>
              <a:buChar char="§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HSD/GED/Equivalency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Preparation</a:t>
            </a:r>
          </a:p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Pre-Apprenticeship Training</a:t>
            </a:r>
          </a:p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Adults </a:t>
            </a:r>
          </a:p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Adults with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Disabilities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291" lvl="3" indent="0">
              <a:buNone/>
              <a:tabLst>
                <a:tab pos="461963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5012" y="1600200"/>
            <a:ext cx="4137554" cy="275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ACCEL’s Program Areas:</a:t>
            </a:r>
          </a:p>
          <a:p>
            <a:pPr>
              <a:lnSpc>
                <a:spcPct val="95000"/>
              </a:lnSpc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Immigrants</a:t>
            </a:r>
          </a:p>
          <a:p>
            <a:pPr marL="952393" lvl="1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</a:t>
            </a:r>
          </a:p>
          <a:p>
            <a:pPr marL="3429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HSD/GED/HSE</a:t>
            </a:r>
          </a:p>
          <a:p>
            <a:pPr marL="3429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Technical Education (CTE)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157354" cy="1397000"/>
          </a:xfrm>
        </p:spPr>
        <p:txBody>
          <a:bodyPr/>
          <a:lstStyle/>
          <a:p>
            <a:r>
              <a:rPr lang="en-US" b="1" dirty="0"/>
              <a:t>Regional Assessment: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10157354" cy="4470400"/>
          </a:xfrm>
        </p:spPr>
        <p:txBody>
          <a:bodyPr/>
          <a:lstStyle/>
          <a:p>
            <a:pPr marL="1196191" lvl="3" indent="-3429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Population:     		    611,046</a:t>
            </a:r>
          </a:p>
          <a:p>
            <a:pPr marL="1196191" lvl="3" indent="-3429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Born:           		    251,579</a:t>
            </a:r>
          </a:p>
          <a:p>
            <a:pPr marL="1196191" lvl="3" indent="-3429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English:            		      38,734</a:t>
            </a:r>
          </a:p>
          <a:p>
            <a:pPr marL="1196191" lvl="3" indent="-3429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Poverty:                 		      50,856</a:t>
            </a:r>
          </a:p>
          <a:p>
            <a:pPr marL="1196191" lvl="3" indent="-3429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High School Diploma/	      62,191</a:t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Equivalency</a:t>
            </a:r>
            <a:r>
              <a:rPr lang="en-US" sz="2800" dirty="0">
                <a:latin typeface="Tempus Sans ITC" panose="04020404030D07020202" pitchFamily="82" charset="0"/>
              </a:rPr>
              <a:t>:</a:t>
            </a:r>
            <a:endParaRPr lang="en-US" sz="2800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9C5-D098-41E6-BAD9-8009710D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200"/>
            <a:ext cx="10515600" cy="1397000"/>
          </a:xfrm>
        </p:spPr>
        <p:txBody>
          <a:bodyPr/>
          <a:lstStyle/>
          <a:p>
            <a:r>
              <a:rPr lang="en-US" b="1" dirty="0"/>
              <a:t>Regional Assessment: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C45-515E-4C2A-8367-A3FDA9DD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by Gender 25 Years or Older: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Females with Less than 9th Grade Education: 16,784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Females Some High School – No Diploma: 10,151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 with Less than 9th Grade Education: 14,418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 Some High School – No Diploma: 11,387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427</TotalTime>
  <Words>867</Words>
  <Application>Microsoft Office PowerPoint</Application>
  <PresentationFormat>Custom</PresentationFormat>
  <Paragraphs>152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Tempus Sans ITC</vt:lpstr>
      <vt:lpstr>Times New Roman</vt:lpstr>
      <vt:lpstr>Wingdings</vt:lpstr>
      <vt:lpstr>Class open house presentation</vt:lpstr>
      <vt:lpstr>ACCEL San Mateo County Adult Education Consortium</vt:lpstr>
      <vt:lpstr>ACCEL: An Introduction</vt:lpstr>
      <vt:lpstr>ACCEL: An Introduction</vt:lpstr>
      <vt:lpstr>About Us</vt:lpstr>
      <vt:lpstr>Our Consortia Members</vt:lpstr>
      <vt:lpstr>Consortium Structure</vt:lpstr>
      <vt:lpstr>ACCEL’s Strategic Focus</vt:lpstr>
      <vt:lpstr>Regional Assessment: The Data</vt:lpstr>
      <vt:lpstr>Regional Assessment: The Data</vt:lpstr>
      <vt:lpstr>Regional Assessment: The Data</vt:lpstr>
      <vt:lpstr>Regional Assessment: The Data</vt:lpstr>
      <vt:lpstr>ACCEL’s STRATEGIC FOCUS</vt:lpstr>
      <vt:lpstr>ACCEL’s STRATEGIC FOCUS</vt:lpstr>
      <vt:lpstr>ACCEL PROGRAM OUTCOMES 22-23</vt:lpstr>
      <vt:lpstr>What’s on the Horizon…</vt:lpstr>
      <vt:lpstr>What’s Next on the Horizon…</vt:lpstr>
      <vt:lpstr>Get Involved: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 San Mateo County</dc:title>
  <dc:creator>KaRyn Holder-Jackson</dc:creator>
  <cp:lastModifiedBy>Carolina Salinas</cp:lastModifiedBy>
  <cp:revision>41</cp:revision>
  <cp:lastPrinted>2023-08-15T22:33:25Z</cp:lastPrinted>
  <dcterms:created xsi:type="dcterms:W3CDTF">2021-08-10T19:41:05Z</dcterms:created>
  <dcterms:modified xsi:type="dcterms:W3CDTF">2023-08-21T23:22:54Z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