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8" r:id="rId3"/>
    <p:sldId id="259" r:id="rId4"/>
    <p:sldId id="260" r:id="rId5"/>
    <p:sldId id="267" r:id="rId6"/>
    <p:sldId id="261" r:id="rId7"/>
    <p:sldId id="269"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Ren" userId="8351a7df-7741-4a87-9855-1d6c49dd8355" providerId="ADAL" clId="{7DD3EC3E-4D51-44C4-BCC9-D22652BD2B78}"/>
    <pc:docChg chg="undo custSel addSld delSld modSld">
      <pc:chgData name="Jessie Ren" userId="8351a7df-7741-4a87-9855-1d6c49dd8355" providerId="ADAL" clId="{7DD3EC3E-4D51-44C4-BCC9-D22652BD2B78}" dt="2023-04-20T17:50:10.760" v="560" actId="26606"/>
      <pc:docMkLst>
        <pc:docMk/>
      </pc:docMkLst>
      <pc:sldChg chg="modSp mod">
        <pc:chgData name="Jessie Ren" userId="8351a7df-7741-4a87-9855-1d6c49dd8355" providerId="ADAL" clId="{7DD3EC3E-4D51-44C4-BCC9-D22652BD2B78}" dt="2023-04-19T23:44:27.451" v="253" actId="20577"/>
        <pc:sldMkLst>
          <pc:docMk/>
          <pc:sldMk cId="3622625124" sldId="256"/>
        </pc:sldMkLst>
        <pc:spChg chg="mod">
          <ac:chgData name="Jessie Ren" userId="8351a7df-7741-4a87-9855-1d6c49dd8355" providerId="ADAL" clId="{7DD3EC3E-4D51-44C4-BCC9-D22652BD2B78}" dt="2023-04-19T23:44:27.451" v="253" actId="20577"/>
          <ac:spMkLst>
            <pc:docMk/>
            <pc:sldMk cId="3622625124" sldId="256"/>
            <ac:spMk id="3" creationId="{00000000-0000-0000-0000-000000000000}"/>
          </ac:spMkLst>
        </pc:spChg>
      </pc:sldChg>
      <pc:sldChg chg="del">
        <pc:chgData name="Jessie Ren" userId="8351a7df-7741-4a87-9855-1d6c49dd8355" providerId="ADAL" clId="{7DD3EC3E-4D51-44C4-BCC9-D22652BD2B78}" dt="2023-04-19T23:33:46.138" v="0" actId="2696"/>
        <pc:sldMkLst>
          <pc:docMk/>
          <pc:sldMk cId="579884996" sldId="262"/>
        </pc:sldMkLst>
      </pc:sldChg>
      <pc:sldChg chg="addSp delSp modSp mod setBg setClrOvrMap">
        <pc:chgData name="Jessie Ren" userId="8351a7df-7741-4a87-9855-1d6c49dd8355" providerId="ADAL" clId="{7DD3EC3E-4D51-44C4-BCC9-D22652BD2B78}" dt="2023-04-20T17:50:10.760" v="560" actId="26606"/>
        <pc:sldMkLst>
          <pc:docMk/>
          <pc:sldMk cId="459424888" sldId="263"/>
        </pc:sldMkLst>
        <pc:spChg chg="mod">
          <ac:chgData name="Jessie Ren" userId="8351a7df-7741-4a87-9855-1d6c49dd8355" providerId="ADAL" clId="{7DD3EC3E-4D51-44C4-BCC9-D22652BD2B78}" dt="2023-04-20T17:50:10.760" v="560" actId="26606"/>
          <ac:spMkLst>
            <pc:docMk/>
            <pc:sldMk cId="459424888" sldId="263"/>
            <ac:spMk id="2" creationId="{692F3D40-F030-12CF-2E01-FEA9CC52A08E}"/>
          </ac:spMkLst>
        </pc:spChg>
        <pc:spChg chg="mod ord">
          <ac:chgData name="Jessie Ren" userId="8351a7df-7741-4a87-9855-1d6c49dd8355" providerId="ADAL" clId="{7DD3EC3E-4D51-44C4-BCC9-D22652BD2B78}" dt="2023-04-20T17:50:10.760" v="560" actId="26606"/>
          <ac:spMkLst>
            <pc:docMk/>
            <pc:sldMk cId="459424888" sldId="263"/>
            <ac:spMk id="3" creationId="{2E544DE7-B2DF-F84C-5140-15C9332F600F}"/>
          </ac:spMkLst>
        </pc:spChg>
        <pc:spChg chg="add">
          <ac:chgData name="Jessie Ren" userId="8351a7df-7741-4a87-9855-1d6c49dd8355" providerId="ADAL" clId="{7DD3EC3E-4D51-44C4-BCC9-D22652BD2B78}" dt="2023-04-20T17:50:10.760" v="560" actId="26606"/>
          <ac:spMkLst>
            <pc:docMk/>
            <pc:sldMk cId="459424888" sldId="263"/>
            <ac:spMk id="7" creationId="{E491B121-12B5-4977-A064-636AB0B9B0BD}"/>
          </ac:spMkLst>
        </pc:spChg>
        <pc:spChg chg="del">
          <ac:chgData name="Jessie Ren" userId="8351a7df-7741-4a87-9855-1d6c49dd8355" providerId="ADAL" clId="{7DD3EC3E-4D51-44C4-BCC9-D22652BD2B78}" dt="2023-04-20T17:48:31.904" v="556" actId="26606"/>
          <ac:spMkLst>
            <pc:docMk/>
            <pc:sldMk cId="459424888" sldId="263"/>
            <ac:spMk id="8" creationId="{5BE0789E-91A7-4246-978E-A17FE1BF952A}"/>
          </ac:spMkLst>
        </pc:spChg>
        <pc:spChg chg="add">
          <ac:chgData name="Jessie Ren" userId="8351a7df-7741-4a87-9855-1d6c49dd8355" providerId="ADAL" clId="{7DD3EC3E-4D51-44C4-BCC9-D22652BD2B78}" dt="2023-04-20T17:50:10.760" v="560" actId="26606"/>
          <ac:spMkLst>
            <pc:docMk/>
            <pc:sldMk cId="459424888" sldId="263"/>
            <ac:spMk id="9" creationId="{2ED05F70-AB3E-4472-B26B-EFE6A5A59BC8}"/>
          </ac:spMkLst>
        </pc:spChg>
        <pc:spChg chg="add">
          <ac:chgData name="Jessie Ren" userId="8351a7df-7741-4a87-9855-1d6c49dd8355" providerId="ADAL" clId="{7DD3EC3E-4D51-44C4-BCC9-D22652BD2B78}" dt="2023-04-20T17:50:10.760" v="560" actId="26606"/>
          <ac:spMkLst>
            <pc:docMk/>
            <pc:sldMk cId="459424888" sldId="263"/>
            <ac:spMk id="23" creationId="{21F6BE39-9E37-45F0-B10C-92305CFB7C77}"/>
          </ac:spMkLst>
        </pc:spChg>
        <pc:spChg chg="del">
          <ac:chgData name="Jessie Ren" userId="8351a7df-7741-4a87-9855-1d6c49dd8355" providerId="ADAL" clId="{7DD3EC3E-4D51-44C4-BCC9-D22652BD2B78}" dt="2023-04-20T17:48:31.904" v="556" actId="26606"/>
          <ac:spMkLst>
            <pc:docMk/>
            <pc:sldMk cId="459424888" sldId="263"/>
            <ac:spMk id="24" creationId="{15EDA122-4530-45D2-A70A-B1A967AAE566}"/>
          </ac:spMkLst>
        </pc:spChg>
        <pc:spChg chg="del">
          <ac:chgData name="Jessie Ren" userId="8351a7df-7741-4a87-9855-1d6c49dd8355" providerId="ADAL" clId="{7DD3EC3E-4D51-44C4-BCC9-D22652BD2B78}" dt="2023-04-20T17:48:31.904" v="556" actId="26606"/>
          <ac:spMkLst>
            <pc:docMk/>
            <pc:sldMk cId="459424888" sldId="263"/>
            <ac:spMk id="26" creationId="{9782F52E-0F94-4BFC-9F89-B054DDEAB9EF}"/>
          </ac:spMkLst>
        </pc:spChg>
        <pc:spChg chg="add del">
          <ac:chgData name="Jessie Ren" userId="8351a7df-7741-4a87-9855-1d6c49dd8355" providerId="ADAL" clId="{7DD3EC3E-4D51-44C4-BCC9-D22652BD2B78}" dt="2023-04-20T17:49:10.797" v="559" actId="26606"/>
          <ac:spMkLst>
            <pc:docMk/>
            <pc:sldMk cId="459424888" sldId="263"/>
            <ac:spMk id="31" creationId="{763516C8-F227-4B77-9AA7-61B9A0B78253}"/>
          </ac:spMkLst>
        </pc:spChg>
        <pc:spChg chg="add del">
          <ac:chgData name="Jessie Ren" userId="8351a7df-7741-4a87-9855-1d6c49dd8355" providerId="ADAL" clId="{7DD3EC3E-4D51-44C4-BCC9-D22652BD2B78}" dt="2023-04-20T17:49:10.797" v="559" actId="26606"/>
          <ac:spMkLst>
            <pc:docMk/>
            <pc:sldMk cId="459424888" sldId="263"/>
            <ac:spMk id="33" creationId="{D91B420C-C4C8-44DF-96B2-FBD1014646FE}"/>
          </ac:spMkLst>
        </pc:spChg>
        <pc:spChg chg="add del">
          <ac:chgData name="Jessie Ren" userId="8351a7df-7741-4a87-9855-1d6c49dd8355" providerId="ADAL" clId="{7DD3EC3E-4D51-44C4-BCC9-D22652BD2B78}" dt="2023-04-20T17:49:10.797" v="559" actId="26606"/>
          <ac:spMkLst>
            <pc:docMk/>
            <pc:sldMk cId="459424888" sldId="263"/>
            <ac:spMk id="35" creationId="{070928B1-3E69-44AC-A1EE-B4E4270A7A51}"/>
          </ac:spMkLst>
        </pc:spChg>
        <pc:grpChg chg="del">
          <ac:chgData name="Jessie Ren" userId="8351a7df-7741-4a87-9855-1d6c49dd8355" providerId="ADAL" clId="{7DD3EC3E-4D51-44C4-BCC9-D22652BD2B78}" dt="2023-04-20T17:48:31.904" v="556" actId="26606"/>
          <ac:grpSpMkLst>
            <pc:docMk/>
            <pc:sldMk cId="459424888" sldId="263"/>
            <ac:grpSpMk id="10" creationId="{3C6C0BD2-8B3C-4042-B4EE-5DB7665A3736}"/>
          </ac:grpSpMkLst>
        </pc:grpChg>
        <pc:picChg chg="mod ord">
          <ac:chgData name="Jessie Ren" userId="8351a7df-7741-4a87-9855-1d6c49dd8355" providerId="ADAL" clId="{7DD3EC3E-4D51-44C4-BCC9-D22652BD2B78}" dt="2023-04-20T17:50:10.760" v="560" actId="26606"/>
          <ac:picMkLst>
            <pc:docMk/>
            <pc:sldMk cId="459424888" sldId="263"/>
            <ac:picMk id="5" creationId="{53BEBC70-792C-CD07-409C-5A7FF3E38704}"/>
          </ac:picMkLst>
        </pc:picChg>
      </pc:sldChg>
      <pc:sldChg chg="delSp modSp mod setBg setClrOvrMap">
        <pc:chgData name="Jessie Ren" userId="8351a7df-7741-4a87-9855-1d6c49dd8355" providerId="ADAL" clId="{7DD3EC3E-4D51-44C4-BCC9-D22652BD2B78}" dt="2023-04-20T17:48:00.631" v="555" actId="26606"/>
        <pc:sldMkLst>
          <pc:docMk/>
          <pc:sldMk cId="365220644" sldId="264"/>
        </pc:sldMkLst>
        <pc:spChg chg="mod">
          <ac:chgData name="Jessie Ren" userId="8351a7df-7741-4a87-9855-1d6c49dd8355" providerId="ADAL" clId="{7DD3EC3E-4D51-44C4-BCC9-D22652BD2B78}" dt="2023-04-20T17:48:00.631" v="555" actId="26606"/>
          <ac:spMkLst>
            <pc:docMk/>
            <pc:sldMk cId="365220644" sldId="264"/>
            <ac:spMk id="2" creationId="{692F3D40-F030-12CF-2E01-FEA9CC52A08E}"/>
          </ac:spMkLst>
        </pc:spChg>
        <pc:spChg chg="mod">
          <ac:chgData name="Jessie Ren" userId="8351a7df-7741-4a87-9855-1d6c49dd8355" providerId="ADAL" clId="{7DD3EC3E-4D51-44C4-BCC9-D22652BD2B78}" dt="2023-04-20T17:48:00.631" v="555" actId="26606"/>
          <ac:spMkLst>
            <pc:docMk/>
            <pc:sldMk cId="365220644" sldId="264"/>
            <ac:spMk id="3" creationId="{2E544DE7-B2DF-F84C-5140-15C9332F600F}"/>
          </ac:spMkLst>
        </pc:spChg>
        <pc:spChg chg="del">
          <ac:chgData name="Jessie Ren" userId="8351a7df-7741-4a87-9855-1d6c49dd8355" providerId="ADAL" clId="{7DD3EC3E-4D51-44C4-BCC9-D22652BD2B78}" dt="2023-04-20T17:48:00.631" v="555" actId="26606"/>
          <ac:spMkLst>
            <pc:docMk/>
            <pc:sldMk cId="365220644" sldId="264"/>
            <ac:spMk id="8" creationId="{5BE0789E-91A7-4246-978E-A17FE1BF952A}"/>
          </ac:spMkLst>
        </pc:spChg>
        <pc:spChg chg="del">
          <ac:chgData name="Jessie Ren" userId="8351a7df-7741-4a87-9855-1d6c49dd8355" providerId="ADAL" clId="{7DD3EC3E-4D51-44C4-BCC9-D22652BD2B78}" dt="2023-04-20T17:48:00.631" v="555" actId="26606"/>
          <ac:spMkLst>
            <pc:docMk/>
            <pc:sldMk cId="365220644" sldId="264"/>
            <ac:spMk id="24" creationId="{15EDA122-4530-45D2-A70A-B1A967AAE566}"/>
          </ac:spMkLst>
        </pc:spChg>
        <pc:spChg chg="del">
          <ac:chgData name="Jessie Ren" userId="8351a7df-7741-4a87-9855-1d6c49dd8355" providerId="ADAL" clId="{7DD3EC3E-4D51-44C4-BCC9-D22652BD2B78}" dt="2023-04-20T17:48:00.631" v="555" actId="26606"/>
          <ac:spMkLst>
            <pc:docMk/>
            <pc:sldMk cId="365220644" sldId="264"/>
            <ac:spMk id="26" creationId="{9782F52E-0F94-4BFC-9F89-B054DDEAB9EF}"/>
          </ac:spMkLst>
        </pc:spChg>
        <pc:grpChg chg="del">
          <ac:chgData name="Jessie Ren" userId="8351a7df-7741-4a87-9855-1d6c49dd8355" providerId="ADAL" clId="{7DD3EC3E-4D51-44C4-BCC9-D22652BD2B78}" dt="2023-04-20T17:48:00.631" v="555" actId="26606"/>
          <ac:grpSpMkLst>
            <pc:docMk/>
            <pc:sldMk cId="365220644" sldId="264"/>
            <ac:grpSpMk id="10" creationId="{3C6C0BD2-8B3C-4042-B4EE-5DB7665A3736}"/>
          </ac:grpSpMkLst>
        </pc:grpChg>
        <pc:picChg chg="mod">
          <ac:chgData name="Jessie Ren" userId="8351a7df-7741-4a87-9855-1d6c49dd8355" providerId="ADAL" clId="{7DD3EC3E-4D51-44C4-BCC9-D22652BD2B78}" dt="2023-04-20T17:48:00.631" v="555" actId="26606"/>
          <ac:picMkLst>
            <pc:docMk/>
            <pc:sldMk cId="365220644" sldId="264"/>
            <ac:picMk id="4" creationId="{0D2A5E4C-2D1D-16BA-21B0-72A58F69C6F4}"/>
          </ac:picMkLst>
        </pc:picChg>
      </pc:sldChg>
      <pc:sldChg chg="addSp delSp modSp mod setBg setClrOvrMap">
        <pc:chgData name="Jessie Ren" userId="8351a7df-7741-4a87-9855-1d6c49dd8355" providerId="ADAL" clId="{7DD3EC3E-4D51-44C4-BCC9-D22652BD2B78}" dt="2023-04-20T17:47:05.831" v="554" actId="26606"/>
        <pc:sldMkLst>
          <pc:docMk/>
          <pc:sldMk cId="2999889816" sldId="265"/>
        </pc:sldMkLst>
        <pc:spChg chg="mod">
          <ac:chgData name="Jessie Ren" userId="8351a7df-7741-4a87-9855-1d6c49dd8355" providerId="ADAL" clId="{7DD3EC3E-4D51-44C4-BCC9-D22652BD2B78}" dt="2023-04-20T17:47:05.831" v="554" actId="26606"/>
          <ac:spMkLst>
            <pc:docMk/>
            <pc:sldMk cId="2999889816" sldId="265"/>
            <ac:spMk id="2" creationId="{692F3D40-F030-12CF-2E01-FEA9CC52A08E}"/>
          </ac:spMkLst>
        </pc:spChg>
        <pc:spChg chg="mod">
          <ac:chgData name="Jessie Ren" userId="8351a7df-7741-4a87-9855-1d6c49dd8355" providerId="ADAL" clId="{7DD3EC3E-4D51-44C4-BCC9-D22652BD2B78}" dt="2023-04-20T17:47:05.831" v="554" actId="26606"/>
          <ac:spMkLst>
            <pc:docMk/>
            <pc:sldMk cId="2999889816" sldId="265"/>
            <ac:spMk id="3" creationId="{2E544DE7-B2DF-F84C-5140-15C9332F600F}"/>
          </ac:spMkLst>
        </pc:spChg>
        <pc:spChg chg="del">
          <ac:chgData name="Jessie Ren" userId="8351a7df-7741-4a87-9855-1d6c49dd8355" providerId="ADAL" clId="{7DD3EC3E-4D51-44C4-BCC9-D22652BD2B78}" dt="2023-04-20T17:47:05.831" v="554" actId="26606"/>
          <ac:spMkLst>
            <pc:docMk/>
            <pc:sldMk cId="2999889816" sldId="265"/>
            <ac:spMk id="8" creationId="{5BE0789E-91A7-4246-978E-A17FE1BF952A}"/>
          </ac:spMkLst>
        </pc:spChg>
        <pc:spChg chg="del">
          <ac:chgData name="Jessie Ren" userId="8351a7df-7741-4a87-9855-1d6c49dd8355" providerId="ADAL" clId="{7DD3EC3E-4D51-44C4-BCC9-D22652BD2B78}" dt="2023-04-20T17:47:05.831" v="554" actId="26606"/>
          <ac:spMkLst>
            <pc:docMk/>
            <pc:sldMk cId="2999889816" sldId="265"/>
            <ac:spMk id="24" creationId="{15EDA122-4530-45D2-A70A-B1A967AAE566}"/>
          </ac:spMkLst>
        </pc:spChg>
        <pc:spChg chg="del">
          <ac:chgData name="Jessie Ren" userId="8351a7df-7741-4a87-9855-1d6c49dd8355" providerId="ADAL" clId="{7DD3EC3E-4D51-44C4-BCC9-D22652BD2B78}" dt="2023-04-20T17:47:05.831" v="554" actId="26606"/>
          <ac:spMkLst>
            <pc:docMk/>
            <pc:sldMk cId="2999889816" sldId="265"/>
            <ac:spMk id="26" creationId="{9782F52E-0F94-4BFC-9F89-B054DDEAB9EF}"/>
          </ac:spMkLst>
        </pc:spChg>
        <pc:spChg chg="add">
          <ac:chgData name="Jessie Ren" userId="8351a7df-7741-4a87-9855-1d6c49dd8355" providerId="ADAL" clId="{7DD3EC3E-4D51-44C4-BCC9-D22652BD2B78}" dt="2023-04-20T17:47:05.831" v="554" actId="26606"/>
          <ac:spMkLst>
            <pc:docMk/>
            <pc:sldMk cId="2999889816" sldId="265"/>
            <ac:spMk id="31" creationId="{1EDD21E1-BAF0-4314-AB31-82ECB8AC9EA9}"/>
          </ac:spMkLst>
        </pc:spChg>
        <pc:spChg chg="add">
          <ac:chgData name="Jessie Ren" userId="8351a7df-7741-4a87-9855-1d6c49dd8355" providerId="ADAL" clId="{7DD3EC3E-4D51-44C4-BCC9-D22652BD2B78}" dt="2023-04-20T17:47:05.831" v="554" actId="26606"/>
          <ac:spMkLst>
            <pc:docMk/>
            <pc:sldMk cId="2999889816" sldId="265"/>
            <ac:spMk id="33" creationId="{FDC8619C-F25D-468E-95FA-2A2151D7DDD2}"/>
          </ac:spMkLst>
        </pc:spChg>
        <pc:spChg chg="add">
          <ac:chgData name="Jessie Ren" userId="8351a7df-7741-4a87-9855-1d6c49dd8355" providerId="ADAL" clId="{7DD3EC3E-4D51-44C4-BCC9-D22652BD2B78}" dt="2023-04-20T17:47:05.831" v="554" actId="26606"/>
          <ac:spMkLst>
            <pc:docMk/>
            <pc:sldMk cId="2999889816" sldId="265"/>
            <ac:spMk id="35" creationId="{7D9439D6-DEAD-4CEB-A61B-BE3D64D1B598}"/>
          </ac:spMkLst>
        </pc:spChg>
        <pc:grpChg chg="del">
          <ac:chgData name="Jessie Ren" userId="8351a7df-7741-4a87-9855-1d6c49dd8355" providerId="ADAL" clId="{7DD3EC3E-4D51-44C4-BCC9-D22652BD2B78}" dt="2023-04-20T17:47:05.831" v="554" actId="26606"/>
          <ac:grpSpMkLst>
            <pc:docMk/>
            <pc:sldMk cId="2999889816" sldId="265"/>
            <ac:grpSpMk id="10" creationId="{3C6C0BD2-8B3C-4042-B4EE-5DB7665A3736}"/>
          </ac:grpSpMkLst>
        </pc:grpChg>
        <pc:picChg chg="mod modCrop">
          <ac:chgData name="Jessie Ren" userId="8351a7df-7741-4a87-9855-1d6c49dd8355" providerId="ADAL" clId="{7DD3EC3E-4D51-44C4-BCC9-D22652BD2B78}" dt="2023-04-20T17:47:05.831" v="554" actId="26606"/>
          <ac:picMkLst>
            <pc:docMk/>
            <pc:sldMk cId="2999889816" sldId="265"/>
            <ac:picMk id="5" creationId="{C9A05319-8255-B0CD-6635-BF582A03094C}"/>
          </ac:picMkLst>
        </pc:picChg>
      </pc:sldChg>
      <pc:sldChg chg="modSp mod">
        <pc:chgData name="Jessie Ren" userId="8351a7df-7741-4a87-9855-1d6c49dd8355" providerId="ADAL" clId="{7DD3EC3E-4D51-44C4-BCC9-D22652BD2B78}" dt="2023-04-19T23:40:27.005" v="69" actId="207"/>
        <pc:sldMkLst>
          <pc:docMk/>
          <pc:sldMk cId="648503130" sldId="266"/>
        </pc:sldMkLst>
        <pc:spChg chg="mod">
          <ac:chgData name="Jessie Ren" userId="8351a7df-7741-4a87-9855-1d6c49dd8355" providerId="ADAL" clId="{7DD3EC3E-4D51-44C4-BCC9-D22652BD2B78}" dt="2023-04-19T23:40:27.005" v="69" actId="207"/>
          <ac:spMkLst>
            <pc:docMk/>
            <pc:sldMk cId="648503130" sldId="266"/>
            <ac:spMk id="3" creationId="{F917B054-3C38-B1BD-F353-5EA601BF7FA4}"/>
          </ac:spMkLst>
        </pc:spChg>
      </pc:sldChg>
      <pc:sldChg chg="delSp modSp new del mod">
        <pc:chgData name="Jessie Ren" userId="8351a7df-7741-4a87-9855-1d6c49dd8355" providerId="ADAL" clId="{7DD3EC3E-4D51-44C4-BCC9-D22652BD2B78}" dt="2023-04-20T17:02:11.560" v="535" actId="2696"/>
        <pc:sldMkLst>
          <pc:docMk/>
          <pc:sldMk cId="1443649384" sldId="268"/>
        </pc:sldMkLst>
        <pc:spChg chg="mod">
          <ac:chgData name="Jessie Ren" userId="8351a7df-7741-4a87-9855-1d6c49dd8355" providerId="ADAL" clId="{7DD3EC3E-4D51-44C4-BCC9-D22652BD2B78}" dt="2023-04-20T16:56:56.816" v="473" actId="12"/>
          <ac:spMkLst>
            <pc:docMk/>
            <pc:sldMk cId="1443649384" sldId="268"/>
            <ac:spMk id="2" creationId="{CFEB54C6-09AF-466F-B867-50A12833911B}"/>
          </ac:spMkLst>
        </pc:spChg>
        <pc:spChg chg="del mod">
          <ac:chgData name="Jessie Ren" userId="8351a7df-7741-4a87-9855-1d6c49dd8355" providerId="ADAL" clId="{7DD3EC3E-4D51-44C4-BCC9-D22652BD2B78}" dt="2023-04-20T16:46:53.973" v="339" actId="21"/>
          <ac:spMkLst>
            <pc:docMk/>
            <pc:sldMk cId="1443649384" sldId="268"/>
            <ac:spMk id="3" creationId="{78CA356C-395C-4845-816F-93D7E647E8FC}"/>
          </ac:spMkLst>
        </pc:spChg>
      </pc:sldChg>
      <pc:sldChg chg="modSp new mod">
        <pc:chgData name="Jessie Ren" userId="8351a7df-7741-4a87-9855-1d6c49dd8355" providerId="ADAL" clId="{7DD3EC3E-4D51-44C4-BCC9-D22652BD2B78}" dt="2023-04-20T17:05:45.758" v="544" actId="20577"/>
        <pc:sldMkLst>
          <pc:docMk/>
          <pc:sldMk cId="3407037327" sldId="269"/>
        </pc:sldMkLst>
        <pc:spChg chg="mod">
          <ac:chgData name="Jessie Ren" userId="8351a7df-7741-4a87-9855-1d6c49dd8355" providerId="ADAL" clId="{7DD3EC3E-4D51-44C4-BCC9-D22652BD2B78}" dt="2023-04-20T16:59:42.559" v="533" actId="20577"/>
          <ac:spMkLst>
            <pc:docMk/>
            <pc:sldMk cId="3407037327" sldId="269"/>
            <ac:spMk id="2" creationId="{8761FCE0-550A-4B38-8C9B-6C58A9969E40}"/>
          </ac:spMkLst>
        </pc:spChg>
        <pc:spChg chg="mod">
          <ac:chgData name="Jessie Ren" userId="8351a7df-7741-4a87-9855-1d6c49dd8355" providerId="ADAL" clId="{7DD3EC3E-4D51-44C4-BCC9-D22652BD2B78}" dt="2023-04-20T17:05:45.758" v="544" actId="20577"/>
          <ac:spMkLst>
            <pc:docMk/>
            <pc:sldMk cId="3407037327" sldId="269"/>
            <ac:spMk id="3" creationId="{8F54B1F3-2108-4947-9DA9-E4187F62F6C5}"/>
          </ac:spMkLst>
        </pc:spChg>
      </pc:sldChg>
    </pc:docChg>
  </pc:docChgLst>
  <pc:docChgLst>
    <pc:chgData name="Jessie Ren" userId="8351a7df-7741-4a87-9855-1d6c49dd8355" providerId="ADAL" clId="{72CAD182-9B99-4B60-8020-2D6CB466BF9C}"/>
    <pc:docChg chg="custSel modSld">
      <pc:chgData name="Jessie Ren" userId="8351a7df-7741-4a87-9855-1d6c49dd8355" providerId="ADAL" clId="{72CAD182-9B99-4B60-8020-2D6CB466BF9C}" dt="2024-02-15T18:11:45.559" v="122" actId="5793"/>
      <pc:docMkLst>
        <pc:docMk/>
      </pc:docMkLst>
      <pc:sldChg chg="modSp mod">
        <pc:chgData name="Jessie Ren" userId="8351a7df-7741-4a87-9855-1d6c49dd8355" providerId="ADAL" clId="{72CAD182-9B99-4B60-8020-2D6CB466BF9C}" dt="2024-02-15T18:01:52.352" v="86" actId="20577"/>
        <pc:sldMkLst>
          <pc:docMk/>
          <pc:sldMk cId="3622625124" sldId="256"/>
        </pc:sldMkLst>
        <pc:spChg chg="mod">
          <ac:chgData name="Jessie Ren" userId="8351a7df-7741-4a87-9855-1d6c49dd8355" providerId="ADAL" clId="{72CAD182-9B99-4B60-8020-2D6CB466BF9C}" dt="2024-02-15T18:01:52.352" v="86" actId="20577"/>
          <ac:spMkLst>
            <pc:docMk/>
            <pc:sldMk cId="3622625124" sldId="256"/>
            <ac:spMk id="3" creationId="{00000000-0000-0000-0000-000000000000}"/>
          </ac:spMkLst>
        </pc:spChg>
      </pc:sldChg>
      <pc:sldChg chg="modSp mod">
        <pc:chgData name="Jessie Ren" userId="8351a7df-7741-4a87-9855-1d6c49dd8355" providerId="ADAL" clId="{72CAD182-9B99-4B60-8020-2D6CB466BF9C}" dt="2024-02-15T18:11:45.559" v="122" actId="5793"/>
        <pc:sldMkLst>
          <pc:docMk/>
          <pc:sldMk cId="3407037327" sldId="269"/>
        </pc:sldMkLst>
        <pc:spChg chg="mod">
          <ac:chgData name="Jessie Ren" userId="8351a7df-7741-4a87-9855-1d6c49dd8355" providerId="ADAL" clId="{72CAD182-9B99-4B60-8020-2D6CB466BF9C}" dt="2024-02-15T18:11:45.559" v="122" actId="5793"/>
          <ac:spMkLst>
            <pc:docMk/>
            <pc:sldMk cId="3407037327" sldId="269"/>
            <ac:spMk id="3" creationId="{8F54B1F3-2108-4947-9DA9-E4187F62F6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9C506-B127-4595-9485-5AD2592F63CF}" type="datetimeFigureOut">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29A01-5FA3-40ED-B8DA-2F95F868A39F}" type="slidenum">
              <a:t>‹#›</a:t>
            </a:fld>
            <a:endParaRPr lang="en-US"/>
          </a:p>
        </p:txBody>
      </p:sp>
    </p:spTree>
    <p:extLst>
      <p:ext uri="{BB962C8B-B14F-4D97-AF65-F5344CB8AC3E}">
        <p14:creationId xmlns:p14="http://schemas.microsoft.com/office/powerpoint/2010/main" val="4578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True for adults, children and youth</a:t>
            </a:r>
          </a:p>
        </p:txBody>
      </p:sp>
      <p:sp>
        <p:nvSpPr>
          <p:cNvPr id="4" name="Slide Number Placeholder 3"/>
          <p:cNvSpPr>
            <a:spLocks noGrp="1"/>
          </p:cNvSpPr>
          <p:nvPr>
            <p:ph type="sldNum" sz="quarter" idx="5"/>
          </p:nvPr>
        </p:nvSpPr>
        <p:spPr/>
        <p:txBody>
          <a:bodyPr/>
          <a:lstStyle/>
          <a:p>
            <a:fld id="{B7A29A01-5FA3-40ED-B8DA-2F95F868A39F}" type="slidenum">
              <a:t>3</a:t>
            </a:fld>
            <a:endParaRPr lang="en-US"/>
          </a:p>
        </p:txBody>
      </p:sp>
    </p:spTree>
    <p:extLst>
      <p:ext uri="{BB962C8B-B14F-4D97-AF65-F5344CB8AC3E}">
        <p14:creationId xmlns:p14="http://schemas.microsoft.com/office/powerpoint/2010/main" val="285802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Among Chinese-speaking households in San Mateo County, data showed that it was about 50-50 those who self identified as speaking English "very well" versus "not very well"</a:t>
            </a:r>
          </a:p>
        </p:txBody>
      </p:sp>
      <p:sp>
        <p:nvSpPr>
          <p:cNvPr id="4" name="Slide Number Placeholder 3"/>
          <p:cNvSpPr>
            <a:spLocks noGrp="1"/>
          </p:cNvSpPr>
          <p:nvPr>
            <p:ph type="sldNum" sz="quarter" idx="5"/>
          </p:nvPr>
        </p:nvSpPr>
        <p:spPr/>
        <p:txBody>
          <a:bodyPr/>
          <a:lstStyle/>
          <a:p>
            <a:fld id="{B7A29A01-5FA3-40ED-B8DA-2F95F868A39F}" type="slidenum">
              <a:t>4</a:t>
            </a:fld>
            <a:endParaRPr lang="en-US"/>
          </a:p>
        </p:txBody>
      </p:sp>
    </p:spTree>
    <p:extLst>
      <p:ext uri="{BB962C8B-B14F-4D97-AF65-F5344CB8AC3E}">
        <p14:creationId xmlns:p14="http://schemas.microsoft.com/office/powerpoint/2010/main" val="419061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lfhelpelderly.org/san-mateo" TargetMode="External"/><Relationship Id="rId2" Type="http://schemas.openxmlformats.org/officeDocument/2006/relationships/hyperlink" Target="https://www.mhacc-usa.org/" TargetMode="External"/><Relationship Id="rId1" Type="http://schemas.openxmlformats.org/officeDocument/2006/relationships/slideLayout" Target="../slideLayouts/slideLayout2.xml"/><Relationship Id="rId4" Type="http://schemas.openxmlformats.org/officeDocument/2006/relationships/hyperlink" Target="mailto:CHI@smcgov.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81590"/>
            <a:ext cx="9238671" cy="2262781"/>
          </a:xfrm>
        </p:spPr>
        <p:txBody>
          <a:bodyPr>
            <a:normAutofit fontScale="90000"/>
          </a:bodyPr>
          <a:lstStyle/>
          <a:p>
            <a:br>
              <a:rPr lang="en-US" dirty="0"/>
            </a:br>
            <a:r>
              <a:rPr lang="en-US" dirty="0"/>
              <a:t>Chinese Community </a:t>
            </a:r>
            <a:br>
              <a:rPr lang="en-US" dirty="0"/>
            </a:br>
            <a:r>
              <a:rPr lang="en-US" dirty="0"/>
              <a:t>Mental Health </a:t>
            </a:r>
            <a:br>
              <a:rPr lang="en-US" dirty="0"/>
            </a:br>
            <a:r>
              <a:rPr lang="en-US" dirty="0"/>
              <a:t>in San Mateo County</a:t>
            </a:r>
          </a:p>
        </p:txBody>
      </p:sp>
      <p:sp>
        <p:nvSpPr>
          <p:cNvPr id="3" name="Subtitle 2"/>
          <p:cNvSpPr>
            <a:spLocks noGrp="1"/>
          </p:cNvSpPr>
          <p:nvPr>
            <p:ph type="subTitle" idx="1"/>
          </p:nvPr>
        </p:nvSpPr>
        <p:spPr/>
        <p:txBody>
          <a:bodyPr>
            <a:normAutofit lnSpcReduction="10000"/>
          </a:bodyPr>
          <a:lstStyle/>
          <a:p>
            <a:r>
              <a:rPr lang="en-US" dirty="0">
                <a:ea typeface="+mn-lt"/>
                <a:cs typeface="+mn-lt"/>
              </a:rPr>
              <a:t>Immigration Forum Monthly Meeting </a:t>
            </a:r>
            <a:endParaRPr lang="en-US" dirty="0"/>
          </a:p>
          <a:p>
            <a:r>
              <a:rPr lang="en-US" dirty="0"/>
              <a:t>Jessie Ren &amp; Alyson Suzuki, Co-Chairs</a:t>
            </a:r>
          </a:p>
          <a:p>
            <a:r>
              <a:rPr lang="en-US" dirty="0"/>
              <a:t>Chinese Health Initiative, San</a:t>
            </a:r>
            <a:r>
              <a:rPr lang="en-US" dirty="0">
                <a:ea typeface="+mn-lt"/>
                <a:cs typeface="+mn-lt"/>
              </a:rPr>
              <a:t> Mateo County BHRS Office of Diversity and Equity</a:t>
            </a:r>
            <a:endParaRPr lang="en-US" dirty="0"/>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F3D40-F030-12CF-2E01-FEA9CC52A08E}"/>
              </a:ext>
            </a:extLst>
          </p:cNvPr>
          <p:cNvSpPr>
            <a:spLocks noGrp="1"/>
          </p:cNvSpPr>
          <p:nvPr>
            <p:ph type="title"/>
          </p:nvPr>
        </p:nvSpPr>
        <p:spPr>
          <a:xfrm>
            <a:off x="649224" y="645106"/>
            <a:ext cx="5122652" cy="1259894"/>
          </a:xfrm>
        </p:spPr>
        <p:txBody>
          <a:bodyPr>
            <a:normAutofit/>
          </a:bodyPr>
          <a:lstStyle/>
          <a:p>
            <a:r>
              <a:rPr lang="en-US" dirty="0"/>
              <a:t>Be Sensitive Be Brave Workshops</a:t>
            </a:r>
            <a:endParaRPr lang="en-US"/>
          </a:p>
        </p:txBody>
      </p:sp>
      <p:sp>
        <p:nvSpPr>
          <p:cNvPr id="33" name="Rectangle 32">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E544DE7-B2DF-F84C-5140-15C9332F600F}"/>
              </a:ext>
            </a:extLst>
          </p:cNvPr>
          <p:cNvSpPr>
            <a:spLocks noGrp="1"/>
          </p:cNvSpPr>
          <p:nvPr>
            <p:ph idx="1"/>
          </p:nvPr>
        </p:nvSpPr>
        <p:spPr>
          <a:xfrm>
            <a:off x="649225" y="2133600"/>
            <a:ext cx="5122652" cy="3759253"/>
          </a:xfrm>
        </p:spPr>
        <p:txBody>
          <a:bodyPr>
            <a:normAutofit/>
          </a:bodyPr>
          <a:lstStyle/>
          <a:p>
            <a:pPr marL="285750" indent="-285750"/>
            <a:r>
              <a:rPr lang="en-US" dirty="0">
                <a:ea typeface="+mn-lt"/>
                <a:cs typeface="+mn-lt"/>
              </a:rPr>
              <a:t>Culturally adapted mental health and suicide prevention workshops for the Mandarin-speaking Chinese community</a:t>
            </a:r>
            <a:endParaRPr lang="en-US" dirty="0"/>
          </a:p>
          <a:p>
            <a:pPr marL="285750" indent="-285750"/>
            <a:r>
              <a:rPr lang="en-US" dirty="0"/>
              <a:t>Partnership between BHRS ODE, Palo Alto University (Dr. Joyce Chu), and Star Vista</a:t>
            </a:r>
          </a:p>
          <a:p>
            <a:pPr marL="285750" indent="-285750"/>
            <a:endParaRPr lang="en-US" dirty="0"/>
          </a:p>
        </p:txBody>
      </p:sp>
      <p:pic>
        <p:nvPicPr>
          <p:cNvPr id="5" name="Picture 5">
            <a:extLst>
              <a:ext uri="{FF2B5EF4-FFF2-40B4-BE49-F238E27FC236}">
                <a16:creationId xmlns:a16="http://schemas.microsoft.com/office/drawing/2014/main" id="{C9A05319-8255-B0CD-6635-BF582A03094C}"/>
              </a:ext>
            </a:extLst>
          </p:cNvPr>
          <p:cNvPicPr>
            <a:picLocks noChangeAspect="1"/>
          </p:cNvPicPr>
          <p:nvPr/>
        </p:nvPicPr>
        <p:blipFill>
          <a:blip r:embed="rId2"/>
          <a:srcRect l="7" r="7"/>
          <a:stretch/>
        </p:blipFill>
        <p:spPr>
          <a:xfrm>
            <a:off x="6568072" y="645106"/>
            <a:ext cx="4499314" cy="5247747"/>
          </a:xfrm>
          <a:prstGeom prst="rect">
            <a:avLst/>
          </a:prstGeom>
        </p:spPr>
      </p:pic>
      <p:sp>
        <p:nvSpPr>
          <p:cNvPr id="35"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88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9F19-0393-B056-B030-7DCEC3104C2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917B054-3C38-B1BD-F353-5EA601BF7FA4}"/>
              </a:ext>
            </a:extLst>
          </p:cNvPr>
          <p:cNvSpPr>
            <a:spLocks noGrp="1"/>
          </p:cNvSpPr>
          <p:nvPr>
            <p:ph idx="1"/>
          </p:nvPr>
        </p:nvSpPr>
        <p:spPr/>
        <p:txBody>
          <a:bodyPr vert="horz" lIns="91440" tIns="45720" rIns="91440" bIns="45720" rtlCol="0" anchor="t">
            <a:normAutofit/>
          </a:bodyPr>
          <a:lstStyle/>
          <a:p>
            <a:r>
              <a:rPr lang="en-US" dirty="0"/>
              <a:t>Chinese Health Initiative Monthly Meeting: 1st Fridays, 1:30-3:00 PM on Zoom. All are welcome!</a:t>
            </a:r>
          </a:p>
          <a:p>
            <a:r>
              <a:rPr lang="en-US" dirty="0"/>
              <a:t>CHI website: </a:t>
            </a:r>
            <a:r>
              <a:rPr lang="en-US" dirty="0">
                <a:solidFill>
                  <a:srgbClr val="FF0000"/>
                </a:solidFill>
              </a:rPr>
              <a:t>https://www.smchealth.org/chinese-health-initiative</a:t>
            </a:r>
          </a:p>
          <a:p>
            <a:r>
              <a:rPr lang="en-US" dirty="0"/>
              <a:t>Chinese Community Referral Line: </a:t>
            </a:r>
            <a:r>
              <a:rPr lang="en-US" dirty="0">
                <a:ea typeface="+mn-lt"/>
                <a:cs typeface="+mn-lt"/>
              </a:rPr>
              <a:t>650-381-4078</a:t>
            </a:r>
          </a:p>
          <a:p>
            <a:r>
              <a:rPr lang="en-US" dirty="0"/>
              <a:t>Mental Health Association for Chinese Communities: </a:t>
            </a:r>
            <a:r>
              <a:rPr lang="en-US" dirty="0">
                <a:ea typeface="+mn-lt"/>
                <a:cs typeface="+mn-lt"/>
                <a:hlinkClick r:id="rId2"/>
              </a:rPr>
              <a:t>https://www.mhacc-usa.org/</a:t>
            </a:r>
            <a:r>
              <a:rPr lang="en-US" dirty="0">
                <a:ea typeface="+mn-lt"/>
                <a:cs typeface="+mn-lt"/>
              </a:rPr>
              <a:t> </a:t>
            </a:r>
            <a:endParaRPr lang="en-US" dirty="0"/>
          </a:p>
          <a:p>
            <a:r>
              <a:rPr lang="en-US" dirty="0"/>
              <a:t>Self Help for the Elderly: </a:t>
            </a:r>
            <a:r>
              <a:rPr lang="en-US" dirty="0">
                <a:ea typeface="+mn-lt"/>
                <a:cs typeface="+mn-lt"/>
                <a:hlinkClick r:id="rId3"/>
              </a:rPr>
              <a:t>https://www.selfhelpelderly.org/san-mateo</a:t>
            </a:r>
            <a:endParaRPr lang="en-US" dirty="0"/>
          </a:p>
          <a:p>
            <a:endParaRPr lang="en-US" dirty="0"/>
          </a:p>
          <a:p>
            <a:r>
              <a:rPr lang="en-US" dirty="0"/>
              <a:t>Please contact </a:t>
            </a:r>
            <a:r>
              <a:rPr lang="en-US" dirty="0">
                <a:hlinkClick r:id="rId4"/>
              </a:rPr>
              <a:t>CHI@smcgov.org</a:t>
            </a:r>
            <a:r>
              <a:rPr lang="en-US" dirty="0"/>
              <a:t> for more info on these resources!</a:t>
            </a:r>
          </a:p>
        </p:txBody>
      </p:sp>
    </p:spTree>
    <p:extLst>
      <p:ext uri="{BB962C8B-B14F-4D97-AF65-F5344CB8AC3E}">
        <p14:creationId xmlns:p14="http://schemas.microsoft.com/office/powerpoint/2010/main" val="64850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03DA6-A99B-C1A0-8896-AB276B8FCE7A}"/>
              </a:ext>
            </a:extLst>
          </p:cNvPr>
          <p:cNvSpPr>
            <a:spLocks noGrp="1"/>
          </p:cNvSpPr>
          <p:nvPr>
            <p:ph type="title"/>
          </p:nvPr>
        </p:nvSpPr>
        <p:spPr>
          <a:xfrm>
            <a:off x="649224" y="645106"/>
            <a:ext cx="3650279" cy="1259894"/>
          </a:xfrm>
        </p:spPr>
        <p:txBody>
          <a:bodyPr>
            <a:normAutofit/>
          </a:bodyPr>
          <a:lstStyle/>
          <a:p>
            <a:r>
              <a:rPr lang="en-US">
                <a:solidFill>
                  <a:srgbClr val="3B4856"/>
                </a:solidFill>
              </a:rPr>
              <a:t>"AANHPI"</a:t>
            </a:r>
          </a:p>
        </p:txBody>
      </p:sp>
      <p:sp>
        <p:nvSpPr>
          <p:cNvPr id="13" name="Rectangle 1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B4856"/>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335590B-FBFE-EBEE-A501-D787FFF6C50C}"/>
              </a:ext>
            </a:extLst>
          </p:cNvPr>
          <p:cNvSpPr>
            <a:spLocks noGrp="1"/>
          </p:cNvSpPr>
          <p:nvPr>
            <p:ph idx="1"/>
          </p:nvPr>
        </p:nvSpPr>
        <p:spPr>
          <a:xfrm>
            <a:off x="649225" y="2133600"/>
            <a:ext cx="3650278" cy="3759253"/>
          </a:xfrm>
        </p:spPr>
        <p:txBody>
          <a:bodyPr vert="horz" lIns="91440" tIns="45720" rIns="91440" bIns="45720" rtlCol="0" anchor="t">
            <a:normAutofit/>
          </a:bodyPr>
          <a:lstStyle/>
          <a:p>
            <a:pPr>
              <a:buClr>
                <a:srgbClr val="0BA4B6"/>
              </a:buClr>
            </a:pPr>
            <a:r>
              <a:rPr lang="en-US" dirty="0"/>
              <a:t>Stands for "Asian American Native Hawaiian Pacific Islander"</a:t>
            </a:r>
          </a:p>
          <a:p>
            <a:pPr>
              <a:buClr>
                <a:srgbClr val="0BA4B6"/>
              </a:buClr>
            </a:pPr>
            <a:r>
              <a:rPr lang="en-US" dirty="0"/>
              <a:t>~7% of U.S. population</a:t>
            </a:r>
          </a:p>
          <a:p>
            <a:pPr>
              <a:buClr>
                <a:srgbClr val="0BA4B6"/>
              </a:buClr>
            </a:pPr>
            <a:r>
              <a:rPr lang="en-US" dirty="0"/>
              <a:t>~60% of world population</a:t>
            </a:r>
          </a:p>
          <a:p>
            <a:pPr>
              <a:buClr>
                <a:srgbClr val="0BA4B6"/>
              </a:buClr>
            </a:pPr>
            <a:endParaRPr lang="en-US"/>
          </a:p>
        </p:txBody>
      </p:sp>
      <p:sp>
        <p:nvSpPr>
          <p:cNvPr id="1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111BC030-5C58-60FB-6C86-83A1479EAA0C}"/>
              </a:ext>
            </a:extLst>
          </p:cNvPr>
          <p:cNvPicPr>
            <a:picLocks noChangeAspect="1"/>
          </p:cNvPicPr>
          <p:nvPr/>
        </p:nvPicPr>
        <p:blipFill rotWithShape="1">
          <a:blip r:embed="rId2"/>
          <a:srcRect t="2888" r="-2" b="11636"/>
          <a:stretch/>
        </p:blipFill>
        <p:spPr>
          <a:xfrm>
            <a:off x="4619543" y="10"/>
            <a:ext cx="7572457" cy="6853242"/>
          </a:xfrm>
          <a:prstGeom prst="rect">
            <a:avLst/>
          </a:prstGeom>
        </p:spPr>
      </p:pic>
    </p:spTree>
    <p:extLst>
      <p:ext uri="{BB962C8B-B14F-4D97-AF65-F5344CB8AC3E}">
        <p14:creationId xmlns:p14="http://schemas.microsoft.com/office/powerpoint/2010/main" val="354982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F1CC4-F01C-80AA-9FA1-20DA84F16619}"/>
              </a:ext>
            </a:extLst>
          </p:cNvPr>
          <p:cNvSpPr>
            <a:spLocks noGrp="1"/>
          </p:cNvSpPr>
          <p:nvPr>
            <p:ph type="title"/>
          </p:nvPr>
        </p:nvSpPr>
        <p:spPr>
          <a:xfrm>
            <a:off x="649224" y="645106"/>
            <a:ext cx="4687445" cy="1259894"/>
          </a:xfrm>
        </p:spPr>
        <p:txBody>
          <a:bodyPr>
            <a:normAutofit/>
          </a:bodyPr>
          <a:lstStyle/>
          <a:p>
            <a:r>
              <a:rPr lang="en-US"/>
              <a:t>San Mateo County AANHPI community</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2D8E9B1E-CC46-F358-C6F5-7122ED0D8A0B}"/>
              </a:ext>
            </a:extLst>
          </p:cNvPr>
          <p:cNvSpPr>
            <a:spLocks noGrp="1"/>
          </p:cNvSpPr>
          <p:nvPr>
            <p:ph idx="1"/>
          </p:nvPr>
        </p:nvSpPr>
        <p:spPr>
          <a:xfrm>
            <a:off x="649225" y="2133600"/>
            <a:ext cx="3650278" cy="3759253"/>
          </a:xfrm>
        </p:spPr>
        <p:txBody>
          <a:bodyPr vert="horz" lIns="91440" tIns="45720" rIns="91440" bIns="45720" rtlCol="0" anchor="t">
            <a:normAutofit/>
          </a:bodyPr>
          <a:lstStyle/>
          <a:p>
            <a:r>
              <a:rPr lang="en-US"/>
              <a:t>&gt;30% of population</a:t>
            </a:r>
          </a:p>
          <a:p>
            <a:r>
              <a:rPr lang="en-US"/>
              <a:t>Lowest penetration rates for specialty mental health services </a:t>
            </a:r>
          </a:p>
          <a:p>
            <a:r>
              <a:rPr lang="en-US"/>
              <a:t>Not out of a lack of need</a:t>
            </a:r>
          </a:p>
          <a:p>
            <a:endParaRPr lang="en-US"/>
          </a:p>
        </p:txBody>
      </p:sp>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C9E299B3-8AA2-08A2-328B-D8EBF2B9848D}"/>
              </a:ext>
            </a:extLst>
          </p:cNvPr>
          <p:cNvPicPr>
            <a:picLocks noChangeAspect="1"/>
          </p:cNvPicPr>
          <p:nvPr/>
        </p:nvPicPr>
        <p:blipFill>
          <a:blip r:embed="rId3"/>
          <a:stretch>
            <a:fillRect/>
          </a:stretch>
        </p:blipFill>
        <p:spPr>
          <a:xfrm>
            <a:off x="5597311" y="3328359"/>
            <a:ext cx="6371771" cy="3378848"/>
          </a:xfrm>
          <a:prstGeom prst="rect">
            <a:avLst/>
          </a:prstGeom>
        </p:spPr>
      </p:pic>
      <p:pic>
        <p:nvPicPr>
          <p:cNvPr id="10" name="Picture 11">
            <a:extLst>
              <a:ext uri="{FF2B5EF4-FFF2-40B4-BE49-F238E27FC236}">
                <a16:creationId xmlns:a16="http://schemas.microsoft.com/office/drawing/2014/main" id="{01459766-CB0E-51F1-07CA-85BB99EE06AF}"/>
              </a:ext>
            </a:extLst>
          </p:cNvPr>
          <p:cNvPicPr>
            <a:picLocks noChangeAspect="1"/>
          </p:cNvPicPr>
          <p:nvPr/>
        </p:nvPicPr>
        <p:blipFill>
          <a:blip r:embed="rId4"/>
          <a:stretch>
            <a:fillRect/>
          </a:stretch>
        </p:blipFill>
        <p:spPr>
          <a:xfrm>
            <a:off x="6036734" y="-2372"/>
            <a:ext cx="5473700" cy="3253826"/>
          </a:xfrm>
          <a:prstGeom prst="rect">
            <a:avLst/>
          </a:prstGeom>
        </p:spPr>
      </p:pic>
      <p:sp>
        <p:nvSpPr>
          <p:cNvPr id="3" name="TextBox 2">
            <a:extLst>
              <a:ext uri="{FF2B5EF4-FFF2-40B4-BE49-F238E27FC236}">
                <a16:creationId xmlns:a16="http://schemas.microsoft.com/office/drawing/2014/main" id="{AD8BCED4-8ED0-6700-C479-02327F20CB57}"/>
              </a:ext>
            </a:extLst>
          </p:cNvPr>
          <p:cNvSpPr txBox="1"/>
          <p:nvPr/>
        </p:nvSpPr>
        <p:spPr>
          <a:xfrm>
            <a:off x="367915" y="6525490"/>
            <a:ext cx="3728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County of San Mateo</a:t>
            </a:r>
          </a:p>
        </p:txBody>
      </p:sp>
    </p:spTree>
    <p:extLst>
      <p:ext uri="{BB962C8B-B14F-4D97-AF65-F5344CB8AC3E}">
        <p14:creationId xmlns:p14="http://schemas.microsoft.com/office/powerpoint/2010/main" val="230105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D833E6-D761-A56C-2C38-D2C49F8C402F}"/>
              </a:ext>
            </a:extLst>
          </p:cNvPr>
          <p:cNvSpPr>
            <a:spLocks noGrp="1"/>
          </p:cNvSpPr>
          <p:nvPr>
            <p:ph type="title"/>
          </p:nvPr>
        </p:nvSpPr>
        <p:spPr>
          <a:xfrm>
            <a:off x="1843391" y="624110"/>
            <a:ext cx="9383408" cy="1280890"/>
          </a:xfrm>
        </p:spPr>
        <p:txBody>
          <a:bodyPr>
            <a:normAutofit/>
          </a:bodyPr>
          <a:lstStyle/>
          <a:p>
            <a:r>
              <a:rPr lang="en-US">
                <a:solidFill>
                  <a:srgbClr val="FFFFFF"/>
                </a:solidFill>
              </a:rPr>
              <a:t>Chinese Diaspora</a:t>
            </a:r>
          </a:p>
        </p:txBody>
      </p:sp>
      <p:sp>
        <p:nvSpPr>
          <p:cNvPr id="7"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B44602F-8E0A-FA1D-2714-E146A5C7250B}"/>
              </a:ext>
            </a:extLst>
          </p:cNvPr>
          <p:cNvSpPr>
            <a:spLocks noGrp="1"/>
          </p:cNvSpPr>
          <p:nvPr>
            <p:ph idx="1"/>
          </p:nvPr>
        </p:nvSpPr>
        <p:spPr>
          <a:xfrm>
            <a:off x="1547059" y="2623930"/>
            <a:ext cx="4991325" cy="3689458"/>
          </a:xfrm>
        </p:spPr>
        <p:txBody>
          <a:bodyPr vert="horz" lIns="91440" tIns="45720" rIns="91440" bIns="45720" rtlCol="0" anchor="t">
            <a:normAutofit/>
          </a:bodyPr>
          <a:lstStyle/>
          <a:p>
            <a:r>
              <a:rPr lang="en-US" dirty="0"/>
              <a:t>Diversity within "Chinese"</a:t>
            </a:r>
          </a:p>
          <a:p>
            <a:pPr lvl="1"/>
            <a:r>
              <a:rPr lang="en-US" dirty="0"/>
              <a:t>National identities</a:t>
            </a:r>
          </a:p>
          <a:p>
            <a:pPr lvl="1"/>
            <a:r>
              <a:rPr lang="en-US" dirty="0"/>
              <a:t>Language</a:t>
            </a:r>
          </a:p>
          <a:p>
            <a:pPr lvl="1"/>
            <a:r>
              <a:rPr lang="en-US" dirty="0"/>
              <a:t>1st, 2nd, 3rd etc. Generation</a:t>
            </a:r>
          </a:p>
          <a:p>
            <a:pPr marL="0" indent="0">
              <a:buNone/>
            </a:pPr>
            <a:endParaRPr lang="en-US" dirty="0"/>
          </a:p>
          <a:p>
            <a:endParaRPr lang="en-US" dirty="0"/>
          </a:p>
          <a:p>
            <a:pPr marL="0" indent="0">
              <a:buNone/>
            </a:pPr>
            <a:endParaRPr lang="en-US" dirty="0"/>
          </a:p>
        </p:txBody>
      </p:sp>
      <p:pic>
        <p:nvPicPr>
          <p:cNvPr id="9" name="Picture 10">
            <a:extLst>
              <a:ext uri="{FF2B5EF4-FFF2-40B4-BE49-F238E27FC236}">
                <a16:creationId xmlns:a16="http://schemas.microsoft.com/office/drawing/2014/main" id="{8E080B58-DDD2-CC27-28C6-E48D1F5F6383}"/>
              </a:ext>
            </a:extLst>
          </p:cNvPr>
          <p:cNvPicPr>
            <a:picLocks noChangeAspect="1"/>
          </p:cNvPicPr>
          <p:nvPr/>
        </p:nvPicPr>
        <p:blipFill>
          <a:blip r:embed="rId3"/>
          <a:stretch>
            <a:fillRect/>
          </a:stretch>
        </p:blipFill>
        <p:spPr>
          <a:xfrm rot="960000">
            <a:off x="9216876" y="661410"/>
            <a:ext cx="2404534" cy="1566504"/>
          </a:xfrm>
          <a:prstGeom prst="rect">
            <a:avLst/>
          </a:prstGeom>
        </p:spPr>
      </p:pic>
      <p:pic>
        <p:nvPicPr>
          <p:cNvPr id="11" name="Picture 12">
            <a:extLst>
              <a:ext uri="{FF2B5EF4-FFF2-40B4-BE49-F238E27FC236}">
                <a16:creationId xmlns:a16="http://schemas.microsoft.com/office/drawing/2014/main" id="{3D80DA15-D0CC-EBDA-E41E-B88F05E65EBF}"/>
              </a:ext>
            </a:extLst>
          </p:cNvPr>
          <p:cNvPicPr>
            <a:picLocks noChangeAspect="1"/>
          </p:cNvPicPr>
          <p:nvPr/>
        </p:nvPicPr>
        <p:blipFill>
          <a:blip r:embed="rId4"/>
          <a:stretch>
            <a:fillRect/>
          </a:stretch>
        </p:blipFill>
        <p:spPr>
          <a:xfrm rot="1260000">
            <a:off x="9115777" y="2902645"/>
            <a:ext cx="2351617" cy="1544479"/>
          </a:xfrm>
          <a:prstGeom prst="rect">
            <a:avLst/>
          </a:prstGeom>
        </p:spPr>
      </p:pic>
      <p:pic>
        <p:nvPicPr>
          <p:cNvPr id="13" name="Picture 13">
            <a:extLst>
              <a:ext uri="{FF2B5EF4-FFF2-40B4-BE49-F238E27FC236}">
                <a16:creationId xmlns:a16="http://schemas.microsoft.com/office/drawing/2014/main" id="{53D90C71-15F7-831E-6934-AA19A4D4C339}"/>
              </a:ext>
            </a:extLst>
          </p:cNvPr>
          <p:cNvPicPr>
            <a:picLocks noChangeAspect="1"/>
          </p:cNvPicPr>
          <p:nvPr/>
        </p:nvPicPr>
        <p:blipFill>
          <a:blip r:embed="rId5"/>
          <a:stretch>
            <a:fillRect/>
          </a:stretch>
        </p:blipFill>
        <p:spPr>
          <a:xfrm rot="-1080000">
            <a:off x="7003823" y="1602853"/>
            <a:ext cx="2288117" cy="1513587"/>
          </a:xfrm>
          <a:prstGeom prst="rect">
            <a:avLst/>
          </a:prstGeom>
        </p:spPr>
      </p:pic>
      <p:pic>
        <p:nvPicPr>
          <p:cNvPr id="14" name="Picture 14">
            <a:extLst>
              <a:ext uri="{FF2B5EF4-FFF2-40B4-BE49-F238E27FC236}">
                <a16:creationId xmlns:a16="http://schemas.microsoft.com/office/drawing/2014/main" id="{93E12E17-BD43-4647-AB58-3461071CECB9}"/>
              </a:ext>
            </a:extLst>
          </p:cNvPr>
          <p:cNvPicPr>
            <a:picLocks noChangeAspect="1"/>
          </p:cNvPicPr>
          <p:nvPr/>
        </p:nvPicPr>
        <p:blipFill>
          <a:blip r:embed="rId6"/>
          <a:stretch>
            <a:fillRect/>
          </a:stretch>
        </p:blipFill>
        <p:spPr>
          <a:xfrm rot="-1680000">
            <a:off x="7188633" y="4243140"/>
            <a:ext cx="2478616" cy="1489964"/>
          </a:xfrm>
          <a:prstGeom prst="rect">
            <a:avLst/>
          </a:prstGeom>
        </p:spPr>
      </p:pic>
    </p:spTree>
    <p:extLst>
      <p:ext uri="{BB962C8B-B14F-4D97-AF65-F5344CB8AC3E}">
        <p14:creationId xmlns:p14="http://schemas.microsoft.com/office/powerpoint/2010/main" val="397021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4BFF-14C3-3211-01A5-86085A41A14B}"/>
              </a:ext>
            </a:extLst>
          </p:cNvPr>
          <p:cNvSpPr>
            <a:spLocks noGrp="1"/>
          </p:cNvSpPr>
          <p:nvPr>
            <p:ph type="title"/>
          </p:nvPr>
        </p:nvSpPr>
        <p:spPr/>
        <p:txBody>
          <a:bodyPr/>
          <a:lstStyle/>
          <a:p>
            <a:r>
              <a:rPr lang="en-US" dirty="0"/>
              <a:t>Statistics on Mental Health in AANHPI and Chinese Communities</a:t>
            </a:r>
          </a:p>
        </p:txBody>
      </p:sp>
      <p:sp>
        <p:nvSpPr>
          <p:cNvPr id="3" name="Content Placeholder 2">
            <a:extLst>
              <a:ext uri="{FF2B5EF4-FFF2-40B4-BE49-F238E27FC236}">
                <a16:creationId xmlns:a16="http://schemas.microsoft.com/office/drawing/2014/main" id="{9A2D61CC-D692-FDCD-DA43-436B3F024793}"/>
              </a:ext>
            </a:extLst>
          </p:cNvPr>
          <p:cNvSpPr>
            <a:spLocks noGrp="1"/>
          </p:cNvSpPr>
          <p:nvPr>
            <p:ph idx="1"/>
          </p:nvPr>
        </p:nvSpPr>
        <p:spPr>
          <a:xfrm>
            <a:off x="2589212" y="2133600"/>
            <a:ext cx="8915400" cy="4116288"/>
          </a:xfrm>
        </p:spPr>
        <p:txBody>
          <a:bodyPr vert="horz" lIns="91440" tIns="45720" rIns="91440" bIns="45720" rtlCol="0" anchor="t">
            <a:normAutofit fontScale="92500" lnSpcReduction="10000"/>
          </a:bodyPr>
          <a:lstStyle/>
          <a:p>
            <a:r>
              <a:rPr lang="en-US" dirty="0">
                <a:ea typeface="+mn-lt"/>
                <a:cs typeface="+mn-lt"/>
              </a:rPr>
              <a:t>According to 2021 CDC data, suicide is the leading cause of death among young Asian Americans aged 15-24</a:t>
            </a:r>
          </a:p>
          <a:p>
            <a:r>
              <a:rPr lang="en-US" dirty="0">
                <a:ea typeface="+mn-lt"/>
                <a:cs typeface="+mn-lt"/>
              </a:rPr>
              <a:t>From 2019 to 2020, San Mateo County saw an increase in suicide deaths among Asian males born outside of the US (top countries include China, Hong Kong and Philippines)</a:t>
            </a:r>
          </a:p>
          <a:p>
            <a:r>
              <a:rPr lang="en-US" dirty="0"/>
              <a:t>In a 2013 study of psychiatric hospitalizations in Hawaii, AANHPIs tended to have greater severity of illness and longer admissions than other groups.</a:t>
            </a:r>
          </a:p>
          <a:p>
            <a:pPr lvl="1"/>
            <a:r>
              <a:rPr lang="en-US" dirty="0"/>
              <a:t>Less likely to seek "professional" mental health assistance and more likely to seek help through other means (e.g. family, friends, community figures)?</a:t>
            </a:r>
          </a:p>
          <a:p>
            <a:pPr lvl="1"/>
            <a:r>
              <a:rPr lang="en-US" dirty="0"/>
              <a:t>Effects of stigma towards mental illness?</a:t>
            </a:r>
          </a:p>
          <a:p>
            <a:pPr lvl="1"/>
            <a:r>
              <a:rPr lang="en-US" dirty="0"/>
              <a:t>Under-diagnosis of mental illness and lack of culturally sensitive / Chinese-speaking clinician?</a:t>
            </a:r>
          </a:p>
          <a:p>
            <a:r>
              <a:rPr lang="en-US" dirty="0"/>
              <a:t>Effects of anti-Asian hate incidents, which received increased attention since 2020</a:t>
            </a:r>
          </a:p>
        </p:txBody>
      </p:sp>
      <p:sp>
        <p:nvSpPr>
          <p:cNvPr id="4" name="TextBox 3">
            <a:extLst>
              <a:ext uri="{FF2B5EF4-FFF2-40B4-BE49-F238E27FC236}">
                <a16:creationId xmlns:a16="http://schemas.microsoft.com/office/drawing/2014/main" id="{FA925BCD-3033-475D-6D7D-36BAF1A628BA}"/>
              </a:ext>
            </a:extLst>
          </p:cNvPr>
          <p:cNvSpPr txBox="1"/>
          <p:nvPr/>
        </p:nvSpPr>
        <p:spPr>
          <a:xfrm>
            <a:off x="3208097" y="6325370"/>
            <a:ext cx="783859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474747"/>
                </a:solidFill>
                <a:latin typeface="Helvetica Neue"/>
              </a:rPr>
              <a:t>Sentell TL</a:t>
            </a:r>
            <a:r>
              <a:rPr lang="en-US" sz="1100">
                <a:solidFill>
                  <a:srgbClr val="474747"/>
                </a:solidFill>
                <a:latin typeface="Helvetica Neue"/>
              </a:rPr>
              <a:t>, Unick G, Ahn HJ, Braun K Miyamura J, Shumway M. (2013). Rates and illness severity for inpatient psychiatric hospitalizations among Asian Americans and Pacific Islanders. </a:t>
            </a:r>
            <a:r>
              <a:rPr lang="en-US" sz="1100" i="1">
                <a:solidFill>
                  <a:srgbClr val="474747"/>
                </a:solidFill>
                <a:latin typeface="Helvetica Neue"/>
              </a:rPr>
              <a:t>Psychiatric Services</a:t>
            </a:r>
            <a:r>
              <a:rPr lang="en-US" sz="1100">
                <a:solidFill>
                  <a:srgbClr val="474747"/>
                </a:solidFill>
                <a:latin typeface="Helvetica Neue"/>
              </a:rPr>
              <a:t>  64(11):1095-102</a:t>
            </a:r>
            <a:endParaRPr lang="en-US" sz="1100"/>
          </a:p>
        </p:txBody>
      </p:sp>
      <p:pic>
        <p:nvPicPr>
          <p:cNvPr id="5" name="Picture 5">
            <a:extLst>
              <a:ext uri="{FF2B5EF4-FFF2-40B4-BE49-F238E27FC236}">
                <a16:creationId xmlns:a16="http://schemas.microsoft.com/office/drawing/2014/main" id="{885A1846-50B9-75B4-E998-E0FC600FD79F}"/>
              </a:ext>
            </a:extLst>
          </p:cNvPr>
          <p:cNvPicPr>
            <a:picLocks noChangeAspect="1"/>
          </p:cNvPicPr>
          <p:nvPr/>
        </p:nvPicPr>
        <p:blipFill>
          <a:blip r:embed="rId2"/>
          <a:stretch>
            <a:fillRect/>
          </a:stretch>
        </p:blipFill>
        <p:spPr>
          <a:xfrm>
            <a:off x="-1540" y="5343380"/>
            <a:ext cx="2496897" cy="1512936"/>
          </a:xfrm>
          <a:prstGeom prst="rect">
            <a:avLst/>
          </a:prstGeom>
        </p:spPr>
      </p:pic>
    </p:spTree>
    <p:extLst>
      <p:ext uri="{BB962C8B-B14F-4D97-AF65-F5344CB8AC3E}">
        <p14:creationId xmlns:p14="http://schemas.microsoft.com/office/powerpoint/2010/main" val="400499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0395-488E-5A51-1BA7-3682EF089837}"/>
              </a:ext>
            </a:extLst>
          </p:cNvPr>
          <p:cNvSpPr>
            <a:spLocks noGrp="1"/>
          </p:cNvSpPr>
          <p:nvPr>
            <p:ph type="title"/>
          </p:nvPr>
        </p:nvSpPr>
        <p:spPr/>
        <p:txBody>
          <a:bodyPr/>
          <a:lstStyle/>
          <a:p>
            <a:r>
              <a:rPr lang="en-US"/>
              <a:t>Chinese Health Initiative</a:t>
            </a:r>
          </a:p>
        </p:txBody>
      </p:sp>
      <p:sp>
        <p:nvSpPr>
          <p:cNvPr id="3" name="Content Placeholder 2">
            <a:extLst>
              <a:ext uri="{FF2B5EF4-FFF2-40B4-BE49-F238E27FC236}">
                <a16:creationId xmlns:a16="http://schemas.microsoft.com/office/drawing/2014/main" id="{4BDA3A4F-0A5C-A438-5CF9-34500F6ABD1E}"/>
              </a:ext>
            </a:extLst>
          </p:cNvPr>
          <p:cNvSpPr>
            <a:spLocks noGrp="1"/>
          </p:cNvSpPr>
          <p:nvPr>
            <p:ph idx="1"/>
          </p:nvPr>
        </p:nvSpPr>
        <p:spPr>
          <a:xfrm>
            <a:off x="2589212" y="1794934"/>
            <a:ext cx="8915400" cy="4655075"/>
          </a:xfrm>
        </p:spPr>
        <p:txBody>
          <a:bodyPr vert="horz" lIns="91440" tIns="45720" rIns="91440" bIns="45720" rtlCol="0" anchor="t">
            <a:normAutofit/>
          </a:bodyPr>
          <a:lstStyle/>
          <a:p>
            <a:r>
              <a:rPr lang="en-US" dirty="0"/>
              <a:t>Created in 2007 out of the San Mateo County Office of Diversity and Equity to promote cultural competence and address health inequities in San Mateo County. Comprised of community partners, consumers/clients, and family members.</a:t>
            </a:r>
          </a:p>
          <a:p>
            <a:r>
              <a:rPr lang="en-US" dirty="0">
                <a:ea typeface="+mn-lt"/>
                <a:cs typeface="+mn-lt"/>
              </a:rPr>
              <a:t>Our goals: </a:t>
            </a:r>
          </a:p>
          <a:p>
            <a:pPr lvl="1"/>
            <a:r>
              <a:rPr lang="en-US" dirty="0">
                <a:ea typeface="+mn-lt"/>
                <a:cs typeface="+mn-lt"/>
              </a:rPr>
              <a:t>Raise awareness of health issues and availability of services available throughout the County through community outreach, engagement and education.</a:t>
            </a:r>
          </a:p>
          <a:p>
            <a:pPr lvl="1"/>
            <a:r>
              <a:rPr lang="en-US" dirty="0">
                <a:ea typeface="+mn-lt"/>
                <a:cs typeface="+mn-lt"/>
              </a:rPr>
              <a:t>Educate the Health System and our partners around cultural issues and potential barriers around working with the Chinese community. </a:t>
            </a:r>
            <a:endParaRPr lang="en-US">
              <a:ea typeface="+mn-lt"/>
              <a:cs typeface="+mn-lt"/>
            </a:endParaRPr>
          </a:p>
          <a:p>
            <a:pPr lvl="1"/>
            <a:r>
              <a:rPr lang="en-US" dirty="0">
                <a:ea typeface="+mn-lt"/>
                <a:cs typeface="+mn-lt"/>
              </a:rPr>
              <a:t>Advocate for services that are culturally and linguistically accessible and welcoming to the Chinese community. </a:t>
            </a:r>
            <a:endParaRPr lang="en-US">
              <a:ea typeface="+mn-lt"/>
              <a:cs typeface="+mn-lt"/>
            </a:endParaRPr>
          </a:p>
          <a:p>
            <a:pPr lvl="1"/>
            <a:r>
              <a:rPr lang="en-US" dirty="0">
                <a:ea typeface="+mn-lt"/>
                <a:cs typeface="+mn-lt"/>
              </a:rPr>
              <a:t>Work collaboratively with partners to facilitate access to services for the Chinese community.</a:t>
            </a:r>
            <a:endParaRPr lang="en-US"/>
          </a:p>
        </p:txBody>
      </p:sp>
      <p:pic>
        <p:nvPicPr>
          <p:cNvPr id="4" name="Picture 4">
            <a:extLst>
              <a:ext uri="{FF2B5EF4-FFF2-40B4-BE49-F238E27FC236}">
                <a16:creationId xmlns:a16="http://schemas.microsoft.com/office/drawing/2014/main" id="{6354E914-D444-EA1A-512F-29F1F07A92FB}"/>
              </a:ext>
            </a:extLst>
          </p:cNvPr>
          <p:cNvPicPr>
            <a:picLocks noChangeAspect="1"/>
          </p:cNvPicPr>
          <p:nvPr/>
        </p:nvPicPr>
        <p:blipFill>
          <a:blip r:embed="rId2"/>
          <a:stretch>
            <a:fillRect/>
          </a:stretch>
        </p:blipFill>
        <p:spPr>
          <a:xfrm>
            <a:off x="679450" y="1640417"/>
            <a:ext cx="1646767" cy="2159000"/>
          </a:xfrm>
          <a:prstGeom prst="rect">
            <a:avLst/>
          </a:prstGeom>
        </p:spPr>
      </p:pic>
    </p:spTree>
    <p:extLst>
      <p:ext uri="{BB962C8B-B14F-4D97-AF65-F5344CB8AC3E}">
        <p14:creationId xmlns:p14="http://schemas.microsoft.com/office/powerpoint/2010/main" val="87975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FCE0-550A-4B38-8C9B-6C58A9969E40}"/>
              </a:ext>
            </a:extLst>
          </p:cNvPr>
          <p:cNvSpPr>
            <a:spLocks noGrp="1"/>
          </p:cNvSpPr>
          <p:nvPr>
            <p:ph type="title"/>
          </p:nvPr>
        </p:nvSpPr>
        <p:spPr/>
        <p:txBody>
          <a:bodyPr/>
          <a:lstStyle/>
          <a:p>
            <a:r>
              <a:rPr lang="en-US" dirty="0"/>
              <a:t>Some Past Events that CHI has hosted</a:t>
            </a:r>
          </a:p>
        </p:txBody>
      </p:sp>
      <p:sp>
        <p:nvSpPr>
          <p:cNvPr id="3" name="Content Placeholder 2">
            <a:extLst>
              <a:ext uri="{FF2B5EF4-FFF2-40B4-BE49-F238E27FC236}">
                <a16:creationId xmlns:a16="http://schemas.microsoft.com/office/drawing/2014/main" id="{8F54B1F3-2108-4947-9DA9-E4187F62F6C5}"/>
              </a:ext>
            </a:extLst>
          </p:cNvPr>
          <p:cNvSpPr>
            <a:spLocks noGrp="1"/>
          </p:cNvSpPr>
          <p:nvPr>
            <p:ph idx="1"/>
          </p:nvPr>
        </p:nvSpPr>
        <p:spPr/>
        <p:txBody>
          <a:bodyPr/>
          <a:lstStyle/>
          <a:p>
            <a:r>
              <a:rPr lang="en-US" sz="2000" dirty="0">
                <a:solidFill>
                  <a:schemeClr val="accent6">
                    <a:lumMod val="50000"/>
                  </a:schemeClr>
                </a:solidFill>
              </a:rPr>
              <a:t>2014- Cultivate Wellness</a:t>
            </a:r>
          </a:p>
          <a:p>
            <a:r>
              <a:rPr lang="en-US" sz="2000" dirty="0">
                <a:solidFill>
                  <a:schemeClr val="accent6">
                    <a:lumMod val="50000"/>
                  </a:schemeClr>
                </a:solidFill>
              </a:rPr>
              <a:t>2015- </a:t>
            </a:r>
            <a:r>
              <a:rPr lang="en-US" sz="2000" b="0" i="0" dirty="0">
                <a:solidFill>
                  <a:schemeClr val="accent6">
                    <a:lumMod val="50000"/>
                  </a:schemeClr>
                </a:solidFill>
                <a:effectLst/>
              </a:rPr>
              <a:t>Mills High School Parent Workshop</a:t>
            </a:r>
          </a:p>
          <a:p>
            <a:r>
              <a:rPr lang="en-US" sz="2000" b="0" i="0" dirty="0">
                <a:solidFill>
                  <a:schemeClr val="accent6">
                    <a:lumMod val="50000"/>
                  </a:schemeClr>
                </a:solidFill>
                <a:effectLst/>
              </a:rPr>
              <a:t>2017 – Health Care Rights and Immigration Forum for the Chinese Community</a:t>
            </a:r>
          </a:p>
          <a:p>
            <a:r>
              <a:rPr lang="en-US" sz="2000" b="0" i="0" dirty="0">
                <a:solidFill>
                  <a:schemeClr val="accent6">
                    <a:lumMod val="50000"/>
                  </a:schemeClr>
                </a:solidFill>
                <a:effectLst/>
              </a:rPr>
              <a:t>2018- AANHPI Intergenerational Feast of Wellness</a:t>
            </a:r>
          </a:p>
          <a:p>
            <a:r>
              <a:rPr lang="en-US" sz="2000" dirty="0">
                <a:solidFill>
                  <a:schemeClr val="accent6">
                    <a:lumMod val="50000"/>
                  </a:schemeClr>
                </a:solidFill>
              </a:rPr>
              <a:t>2020 - Mandarin for Mental Health Language Workshops</a:t>
            </a:r>
            <a:endParaRPr lang="en-US" sz="2000" b="0" i="0" dirty="0">
              <a:solidFill>
                <a:schemeClr val="accent6">
                  <a:lumMod val="50000"/>
                </a:schemeClr>
              </a:solidFill>
              <a:effectLst/>
            </a:endParaRPr>
          </a:p>
          <a:p>
            <a:r>
              <a:rPr lang="en-US" sz="2000" b="0" i="0" dirty="0">
                <a:solidFill>
                  <a:schemeClr val="accent6">
                    <a:lumMod val="50000"/>
                  </a:schemeClr>
                </a:solidFill>
                <a:effectLst/>
              </a:rPr>
              <a:t>2021- Eddy Zheng on Hate and Violence </a:t>
            </a:r>
            <a:r>
              <a:rPr lang="en-US" sz="2000" dirty="0">
                <a:solidFill>
                  <a:schemeClr val="accent6">
                    <a:lumMod val="50000"/>
                  </a:schemeClr>
                </a:solidFill>
              </a:rPr>
              <a:t>A</a:t>
            </a:r>
            <a:r>
              <a:rPr lang="en-US" sz="2000" b="0" i="0" dirty="0">
                <a:solidFill>
                  <a:schemeClr val="accent6">
                    <a:lumMod val="50000"/>
                  </a:schemeClr>
                </a:solidFill>
                <a:effectLst/>
              </a:rPr>
              <a:t>gainst AAPI communities</a:t>
            </a:r>
          </a:p>
          <a:p>
            <a:r>
              <a:rPr lang="en-US" sz="2000" dirty="0">
                <a:solidFill>
                  <a:schemeClr val="accent6">
                    <a:lumMod val="50000"/>
                  </a:schemeClr>
                </a:solidFill>
              </a:rPr>
              <a:t>2023 –What I wish my parents knew</a:t>
            </a:r>
          </a:p>
          <a:p>
            <a:endParaRPr lang="en-US" dirty="0">
              <a:solidFill>
                <a:schemeClr val="accent6">
                  <a:lumMod val="50000"/>
                </a:schemeClr>
              </a:solidFill>
            </a:endParaRPr>
          </a:p>
          <a:p>
            <a:endParaRPr lang="en-US" b="0" i="0" dirty="0">
              <a:solidFill>
                <a:schemeClr val="accent6">
                  <a:lumMod val="50000"/>
                </a:schemeClr>
              </a:solidFill>
              <a:effectLst/>
            </a:endParaRPr>
          </a:p>
          <a:p>
            <a:pPr marL="0" indent="0">
              <a:buNone/>
            </a:pPr>
            <a:endParaRPr lang="en-US" sz="1800" dirty="0">
              <a:solidFill>
                <a:schemeClr val="accent6">
                  <a:lumMod val="50000"/>
                </a:schemeClr>
              </a:solidFill>
            </a:endParaRPr>
          </a:p>
          <a:p>
            <a:endParaRPr lang="en-US" dirty="0"/>
          </a:p>
        </p:txBody>
      </p:sp>
    </p:spTree>
    <p:extLst>
      <p:ext uri="{BB962C8B-B14F-4D97-AF65-F5344CB8AC3E}">
        <p14:creationId xmlns:p14="http://schemas.microsoft.com/office/powerpoint/2010/main" val="340703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F3D40-F030-12CF-2E01-FEA9CC52A08E}"/>
              </a:ext>
            </a:extLst>
          </p:cNvPr>
          <p:cNvSpPr>
            <a:spLocks noGrp="1"/>
          </p:cNvSpPr>
          <p:nvPr>
            <p:ph type="title"/>
          </p:nvPr>
        </p:nvSpPr>
        <p:spPr>
          <a:xfrm>
            <a:off x="649224" y="645106"/>
            <a:ext cx="6574536" cy="1259894"/>
          </a:xfrm>
        </p:spPr>
        <p:txBody>
          <a:bodyPr>
            <a:normAutofit/>
          </a:bodyPr>
          <a:lstStyle/>
          <a:p>
            <a:r>
              <a:rPr lang="en-US"/>
              <a:t>"Asians Be Well" outreach to the elderly</a:t>
            </a:r>
          </a:p>
        </p:txBody>
      </p:sp>
      <p:sp>
        <p:nvSpPr>
          <p:cNvPr id="9"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E544DE7-B2DF-F84C-5140-15C9332F600F}"/>
              </a:ext>
            </a:extLst>
          </p:cNvPr>
          <p:cNvSpPr>
            <a:spLocks noGrp="1"/>
          </p:cNvSpPr>
          <p:nvPr>
            <p:ph idx="1"/>
          </p:nvPr>
        </p:nvSpPr>
        <p:spPr>
          <a:xfrm>
            <a:off x="649224" y="2133600"/>
            <a:ext cx="6574535" cy="3759253"/>
          </a:xfrm>
        </p:spPr>
        <p:txBody>
          <a:bodyPr>
            <a:normAutofit/>
          </a:bodyPr>
          <a:lstStyle/>
          <a:p>
            <a:pPr marL="0" indent="0">
              <a:buNone/>
            </a:pPr>
            <a:endParaRPr lang="en-US"/>
          </a:p>
          <a:p>
            <a:r>
              <a:rPr lang="en-US"/>
              <a:t>Reaching out to Elder Chinese adults during the pandemic – isolation and fears about anti-AAPI violence</a:t>
            </a:r>
          </a:p>
          <a:p>
            <a:r>
              <a:rPr lang="en-US"/>
              <a:t>Collaboration with Travonde, CHI and Aging &amp; Adult Services, and Self Help for Elderly</a:t>
            </a:r>
          </a:p>
          <a:p>
            <a:r>
              <a:rPr lang="en-US"/>
              <a:t>Sessions in Cantonese on mental health/wellness, coping with recent events, nutrition, and preventive health</a:t>
            </a:r>
          </a:p>
        </p:txBody>
      </p:sp>
      <p:pic>
        <p:nvPicPr>
          <p:cNvPr id="5" name="Picture 5">
            <a:extLst>
              <a:ext uri="{FF2B5EF4-FFF2-40B4-BE49-F238E27FC236}">
                <a16:creationId xmlns:a16="http://schemas.microsoft.com/office/drawing/2014/main" id="{53BEBC70-792C-CD07-409C-5A7FF3E38704}"/>
              </a:ext>
            </a:extLst>
          </p:cNvPr>
          <p:cNvPicPr>
            <a:picLocks noChangeAspect="1"/>
          </p:cNvPicPr>
          <p:nvPr/>
        </p:nvPicPr>
        <p:blipFill>
          <a:blip r:embed="rId2"/>
          <a:stretch>
            <a:fillRect/>
          </a:stretch>
        </p:blipFill>
        <p:spPr>
          <a:xfrm>
            <a:off x="7562088" y="2502550"/>
            <a:ext cx="3981455" cy="1532859"/>
          </a:xfrm>
          <a:prstGeom prst="rect">
            <a:avLst/>
          </a:prstGeom>
        </p:spPr>
      </p:pic>
      <p:sp>
        <p:nvSpPr>
          <p:cNvPr id="2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42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3D40-F030-12CF-2E01-FEA9CC52A08E}"/>
              </a:ext>
            </a:extLst>
          </p:cNvPr>
          <p:cNvSpPr>
            <a:spLocks noGrp="1"/>
          </p:cNvSpPr>
          <p:nvPr>
            <p:ph type="title"/>
          </p:nvPr>
        </p:nvSpPr>
        <p:spPr>
          <a:xfrm>
            <a:off x="1687669" y="624110"/>
            <a:ext cx="4137059" cy="1280890"/>
          </a:xfrm>
        </p:spPr>
        <p:txBody>
          <a:bodyPr>
            <a:normAutofit/>
          </a:bodyPr>
          <a:lstStyle/>
          <a:p>
            <a:r>
              <a:rPr lang="en-US" sz="3000"/>
              <a:t>Mills High Youth Leadership Program </a:t>
            </a:r>
          </a:p>
        </p:txBody>
      </p:sp>
      <p:sp>
        <p:nvSpPr>
          <p:cNvPr id="3" name="Content Placeholder 2">
            <a:extLst>
              <a:ext uri="{FF2B5EF4-FFF2-40B4-BE49-F238E27FC236}">
                <a16:creationId xmlns:a16="http://schemas.microsoft.com/office/drawing/2014/main" id="{2E544DE7-B2DF-F84C-5140-15C9332F600F}"/>
              </a:ext>
            </a:extLst>
          </p:cNvPr>
          <p:cNvSpPr>
            <a:spLocks noGrp="1"/>
          </p:cNvSpPr>
          <p:nvPr>
            <p:ph idx="1"/>
          </p:nvPr>
        </p:nvSpPr>
        <p:spPr>
          <a:xfrm>
            <a:off x="1683956" y="2133600"/>
            <a:ext cx="4140772" cy="3777622"/>
          </a:xfrm>
        </p:spPr>
        <p:txBody>
          <a:bodyPr>
            <a:normAutofit/>
          </a:bodyPr>
          <a:lstStyle/>
          <a:p>
            <a:pPr marL="285750" indent="-285750"/>
            <a:r>
              <a:rPr lang="en-US">
                <a:solidFill>
                  <a:srgbClr val="000000"/>
                </a:solidFill>
                <a:ea typeface="+mn-lt"/>
                <a:cs typeface="+mn-lt"/>
              </a:rPr>
              <a:t>Mental Health Advancement Initiative (MHAI)</a:t>
            </a:r>
            <a:endParaRPr lang="en-US">
              <a:solidFill>
                <a:srgbClr val="000000"/>
              </a:solidFill>
            </a:endParaRPr>
          </a:p>
          <a:p>
            <a:pPr marL="285750" indent="-285750"/>
            <a:r>
              <a:rPr lang="en-US">
                <a:solidFill>
                  <a:srgbClr val="000000"/>
                </a:solidFill>
                <a:ea typeface="+mn-lt"/>
                <a:cs typeface="+mn-lt"/>
              </a:rPr>
              <a:t>Collaborative effort between students, faculty, and community advocates</a:t>
            </a:r>
          </a:p>
          <a:p>
            <a:pPr marL="285750" indent="-285750"/>
            <a:r>
              <a:rPr lang="en-US">
                <a:solidFill>
                  <a:srgbClr val="000000"/>
                </a:solidFill>
                <a:ea typeface="+mn-lt"/>
                <a:cs typeface="+mn-lt"/>
              </a:rPr>
              <a:t>Goal is to increase mental health awareness and provide resources to those with mental health conditions</a:t>
            </a:r>
            <a:endParaRPr lang="en-US">
              <a:solidFill>
                <a:srgbClr val="000000"/>
              </a:solidFill>
            </a:endParaRPr>
          </a:p>
        </p:txBody>
      </p:sp>
      <p:pic>
        <p:nvPicPr>
          <p:cNvPr id="4" name="Picture 5">
            <a:extLst>
              <a:ext uri="{FF2B5EF4-FFF2-40B4-BE49-F238E27FC236}">
                <a16:creationId xmlns:a16="http://schemas.microsoft.com/office/drawing/2014/main" id="{0D2A5E4C-2D1D-16BA-21B0-72A58F69C6F4}"/>
              </a:ext>
            </a:extLst>
          </p:cNvPr>
          <p:cNvPicPr>
            <a:picLocks noChangeAspect="1"/>
          </p:cNvPicPr>
          <p:nvPr/>
        </p:nvPicPr>
        <p:blipFill rotWithShape="1">
          <a:blip r:embed="rId2"/>
          <a:srcRect r="-243" b="25636"/>
          <a:stretch/>
        </p:blipFill>
        <p:spPr>
          <a:xfrm>
            <a:off x="6091916" y="757040"/>
            <a:ext cx="5451627" cy="5023879"/>
          </a:xfrm>
          <a:prstGeom prst="rect">
            <a:avLst/>
          </a:prstGeom>
        </p:spPr>
      </p:pic>
    </p:spTree>
    <p:extLst>
      <p:ext uri="{BB962C8B-B14F-4D97-AF65-F5344CB8AC3E}">
        <p14:creationId xmlns:p14="http://schemas.microsoft.com/office/powerpoint/2010/main" val="36522064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1144</TotalTime>
  <Words>733</Words>
  <Application>Microsoft Office PowerPoint</Application>
  <PresentationFormat>Widescreen</PresentationFormat>
  <Paragraphs>69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Helvetica Neue</vt:lpstr>
      <vt:lpstr>Arial</vt:lpstr>
      <vt:lpstr>Calibri</vt:lpstr>
      <vt:lpstr>Century Gothic</vt:lpstr>
      <vt:lpstr>Wingdings 3</vt:lpstr>
      <vt:lpstr>Wisp</vt:lpstr>
      <vt:lpstr> Chinese Community  Mental Health  in San Mateo County</vt:lpstr>
      <vt:lpstr>"AANHPI"</vt:lpstr>
      <vt:lpstr>San Mateo County AANHPI community</vt:lpstr>
      <vt:lpstr>Chinese Diaspora</vt:lpstr>
      <vt:lpstr>Statistics on Mental Health in AANHPI and Chinese Communities</vt:lpstr>
      <vt:lpstr>Chinese Health Initiative</vt:lpstr>
      <vt:lpstr>Some Past Events that CHI has hosted</vt:lpstr>
      <vt:lpstr>"Asians Be Well" outreach to the elderly</vt:lpstr>
      <vt:lpstr>Mills High Youth Leadership Program </vt:lpstr>
      <vt:lpstr>Be Sensitive Be Brave Workshops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Ren</dc:creator>
  <cp:lastModifiedBy>Jessie Ren</cp:lastModifiedBy>
  <cp:revision>243</cp:revision>
  <dcterms:created xsi:type="dcterms:W3CDTF">2022-05-17T17:45:25Z</dcterms:created>
  <dcterms:modified xsi:type="dcterms:W3CDTF">2024-02-15T18:11:56Z</dcterms:modified>
</cp:coreProperties>
</file>