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58" r:id="rId7"/>
    <p:sldId id="268" r:id="rId8"/>
    <p:sldId id="260" r:id="rId9"/>
    <p:sldId id="261" r:id="rId10"/>
    <p:sldId id="262" r:id="rId11"/>
    <p:sldId id="267" r:id="rId12"/>
  </p:sldIdLst>
  <p:sldSz cx="18288000" cy="10287000"/>
  <p:notesSz cx="6858000" cy="9144000"/>
  <p:embeddedFontLst>
    <p:embeddedFont>
      <p:font typeface="Arial Nova Light" panose="020B030402020202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(MS)" panose="020B0604020202020204" charset="0"/>
      <p:regular r:id="rId18"/>
    </p:embeddedFont>
    <p:embeddedFont>
      <p:font typeface="Raleway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690" y="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0434" y="7492054"/>
            <a:ext cx="3204288" cy="98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20"/>
              </a:lnSpc>
            </a:pPr>
            <a:r>
              <a:rPr lang="en-US" sz="2942">
                <a:solidFill>
                  <a:srgbClr val="FFFFFF"/>
                </a:solidFill>
                <a:latin typeface="Calibri (MS)"/>
              </a:rPr>
              <a:t>corasupport.org</a:t>
            </a:r>
          </a:p>
          <a:p>
            <a:pPr>
              <a:lnSpc>
                <a:spcPts val="3433"/>
              </a:lnSpc>
            </a:pPr>
            <a:endParaRPr lang="en-US" sz="2942">
              <a:solidFill>
                <a:srgbClr val="FFFFFF"/>
              </a:solidFill>
              <a:latin typeface="Calibri (MS)"/>
            </a:endParaRPr>
          </a:p>
        </p:txBody>
      </p:sp>
      <p:sp>
        <p:nvSpPr>
          <p:cNvPr id="3" name="Freeform 3"/>
          <p:cNvSpPr/>
          <p:nvPr/>
        </p:nvSpPr>
        <p:spPr>
          <a:xfrm rot="1015654">
            <a:off x="4920351" y="6212315"/>
            <a:ext cx="2380401" cy="4813311"/>
          </a:xfrm>
          <a:custGeom>
            <a:avLst/>
            <a:gdLst/>
            <a:ahLst/>
            <a:cxnLst/>
            <a:rect l="l" t="t" r="r" b="b"/>
            <a:pathLst>
              <a:path w="2380401" h="4813311">
                <a:moveTo>
                  <a:pt x="0" y="0"/>
                </a:moveTo>
                <a:lnTo>
                  <a:pt x="2380402" y="0"/>
                </a:lnTo>
                <a:lnTo>
                  <a:pt x="2380402" y="4813311"/>
                </a:lnTo>
                <a:lnTo>
                  <a:pt x="0" y="4813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2177">
            <a:off x="1869632" y="506844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2" y="0"/>
                </a:lnTo>
                <a:lnTo>
                  <a:pt x="5403602" y="10926401"/>
                </a:lnTo>
                <a:lnTo>
                  <a:pt x="0" y="109264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88586" y="3940298"/>
            <a:ext cx="7662635" cy="3410668"/>
          </a:xfrm>
          <a:custGeom>
            <a:avLst/>
            <a:gdLst/>
            <a:ahLst/>
            <a:cxnLst/>
            <a:rect l="l" t="t" r="r" b="b"/>
            <a:pathLst>
              <a:path w="7662635" h="3410668">
                <a:moveTo>
                  <a:pt x="0" y="0"/>
                </a:moveTo>
                <a:lnTo>
                  <a:pt x="7662635" y="0"/>
                </a:lnTo>
                <a:lnTo>
                  <a:pt x="7662635" y="3410669"/>
                </a:lnTo>
                <a:lnTo>
                  <a:pt x="0" y="3410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2177">
            <a:off x="-284245" y="-319701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3" y="0"/>
                </a:lnTo>
                <a:lnTo>
                  <a:pt x="5403603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70513" y="40429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83349" y="2628900"/>
            <a:ext cx="7999866" cy="60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000" b="1" dirty="0">
                <a:solidFill>
                  <a:srgbClr val="3B0083"/>
                </a:solidFill>
                <a:latin typeface="Raleway Bold"/>
              </a:rPr>
              <a:t>CORA PROGRAMS OVERVIEW</a:t>
            </a:r>
          </a:p>
        </p:txBody>
      </p:sp>
      <p:sp>
        <p:nvSpPr>
          <p:cNvPr id="6" name="Freeform 6"/>
          <p:cNvSpPr/>
          <p:nvPr/>
        </p:nvSpPr>
        <p:spPr>
          <a:xfrm>
            <a:off x="9907667" y="1482412"/>
            <a:ext cx="7616666" cy="7322175"/>
          </a:xfrm>
          <a:custGeom>
            <a:avLst/>
            <a:gdLst/>
            <a:ahLst/>
            <a:cxnLst/>
            <a:rect l="l" t="t" r="r" b="b"/>
            <a:pathLst>
              <a:path w="7616666" h="7322175">
                <a:moveTo>
                  <a:pt x="0" y="0"/>
                </a:moveTo>
                <a:lnTo>
                  <a:pt x="7616666" y="0"/>
                </a:lnTo>
                <a:lnTo>
                  <a:pt x="7616666" y="7322176"/>
                </a:lnTo>
                <a:lnTo>
                  <a:pt x="0" y="73221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7717" t="-153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70115" y="9258300"/>
            <a:ext cx="3554218" cy="369956"/>
          </a:xfrm>
          <a:custGeom>
            <a:avLst/>
            <a:gdLst/>
            <a:ahLst/>
            <a:cxnLst/>
            <a:rect l="l" t="t" r="r" b="b"/>
            <a:pathLst>
              <a:path w="3554218" h="369956">
                <a:moveTo>
                  <a:pt x="0" y="0"/>
                </a:moveTo>
                <a:lnTo>
                  <a:pt x="3554218" y="0"/>
                </a:lnTo>
                <a:lnTo>
                  <a:pt x="3554218" y="369956"/>
                </a:lnTo>
                <a:lnTo>
                  <a:pt x="0" y="369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AAD266-1006-4332-810E-02CA459AE27E}"/>
              </a:ext>
            </a:extLst>
          </p:cNvPr>
          <p:cNvSpPr txBox="1">
            <a:spLocks/>
          </p:cNvSpPr>
          <p:nvPr/>
        </p:nvSpPr>
        <p:spPr>
          <a:xfrm>
            <a:off x="1360345" y="3606502"/>
            <a:ext cx="8305800" cy="5304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4"/>
                </a:solidFill>
              </a:rPr>
              <a:t>HOTLINE (Multi-Lingual) 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LEGAL SERVICES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SUPPORTIVE HOUSING &amp; SAFE HAVEN 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FAMILY CENTERED MENTAL HEALTH SERVICES 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COMMUNITY EDUCATION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PREVENTION PROGRAMS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13784"/>
            <a:ext cx="11734800" cy="1542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7000" dirty="0">
                <a:solidFill>
                  <a:srgbClr val="FFFFFF"/>
                </a:solidFill>
                <a:latin typeface="Raleway Bold"/>
              </a:rPr>
              <a:t>	HOTLINE INFORMATION</a:t>
            </a:r>
          </a:p>
        </p:txBody>
      </p:sp>
      <p:sp>
        <p:nvSpPr>
          <p:cNvPr id="4" name="Freeform 4"/>
          <p:cNvSpPr/>
          <p:nvPr/>
        </p:nvSpPr>
        <p:spPr>
          <a:xfrm rot="882177">
            <a:off x="12293800" y="107054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2" y="0"/>
                </a:lnTo>
                <a:lnTo>
                  <a:pt x="5403602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1477A87-F489-49BD-B628-9A369847972D}"/>
              </a:ext>
            </a:extLst>
          </p:cNvPr>
          <p:cNvSpPr txBox="1">
            <a:spLocks/>
          </p:cNvSpPr>
          <p:nvPr/>
        </p:nvSpPr>
        <p:spPr>
          <a:xfrm>
            <a:off x="1066800" y="2734854"/>
            <a:ext cx="8305800" cy="5304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414B2-883C-4C4A-BE91-9A0854890243}"/>
              </a:ext>
            </a:extLst>
          </p:cNvPr>
          <p:cNvSpPr/>
          <p:nvPr/>
        </p:nvSpPr>
        <p:spPr>
          <a:xfrm>
            <a:off x="1714500" y="2933700"/>
            <a:ext cx="9677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HOTLINE 24hrs/7days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 Nova Light" panose="020B0304020202020204" pitchFamily="34" charset="0"/>
              </a:rPr>
              <a:t>1-800-300-1080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 Nova Light" panose="020B0304020202020204" pitchFamily="34" charset="0"/>
              </a:rPr>
              <a:t>Bilingual Staff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 Nova Light" panose="020B0304020202020204" pitchFamily="34" charset="0"/>
              </a:rPr>
              <a:t>Language Line Accessibility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 Nova Light" panose="020B0304020202020204" pitchFamily="34" charset="0"/>
              </a:rPr>
              <a:t>Internal Referrals to CORA departments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2177">
            <a:off x="-284245" y="-319701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3" y="0"/>
                </a:lnTo>
                <a:lnTo>
                  <a:pt x="5403603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711046" y="1444645"/>
            <a:ext cx="3036178" cy="178781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83349" y="2628900"/>
            <a:ext cx="7999866" cy="60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000" b="1" dirty="0">
                <a:solidFill>
                  <a:srgbClr val="3B0083"/>
                </a:solidFill>
                <a:latin typeface="Raleway Bold"/>
              </a:rPr>
              <a:t>LEGAL SERVICES</a:t>
            </a:r>
          </a:p>
        </p:txBody>
      </p:sp>
      <p:sp>
        <p:nvSpPr>
          <p:cNvPr id="7" name="Freeform 7"/>
          <p:cNvSpPr/>
          <p:nvPr/>
        </p:nvSpPr>
        <p:spPr>
          <a:xfrm>
            <a:off x="13970115" y="9258300"/>
            <a:ext cx="3554218" cy="369956"/>
          </a:xfrm>
          <a:custGeom>
            <a:avLst/>
            <a:gdLst/>
            <a:ahLst/>
            <a:cxnLst/>
            <a:rect l="l" t="t" r="r" b="b"/>
            <a:pathLst>
              <a:path w="3554218" h="369956">
                <a:moveTo>
                  <a:pt x="0" y="0"/>
                </a:moveTo>
                <a:lnTo>
                  <a:pt x="3554218" y="0"/>
                </a:lnTo>
                <a:lnTo>
                  <a:pt x="3554218" y="369956"/>
                </a:lnTo>
                <a:lnTo>
                  <a:pt x="0" y="3699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AAD266-1006-4332-810E-02CA459AE27E}"/>
              </a:ext>
            </a:extLst>
          </p:cNvPr>
          <p:cNvSpPr txBox="1">
            <a:spLocks/>
          </p:cNvSpPr>
          <p:nvPr/>
        </p:nvSpPr>
        <p:spPr>
          <a:xfrm>
            <a:off x="1360345" y="3606502"/>
            <a:ext cx="8305800" cy="53042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8C6CD0"/>
                </a:solidFill>
              </a:rPr>
              <a:t>Legal Information Line</a:t>
            </a:r>
            <a:endParaRPr lang="en-US" sz="2400" dirty="0">
              <a:solidFill>
                <a:srgbClr val="8C6CD0"/>
              </a:solidFill>
            </a:endParaRPr>
          </a:p>
          <a:p>
            <a:r>
              <a:rPr lang="en-US" sz="2400" dirty="0">
                <a:solidFill>
                  <a:srgbClr val="8C6CD0"/>
                </a:solidFill>
              </a:rPr>
              <a:t>Trained attorneys that can provide advice, information and referrals on criminal and non-criminal abuse cases. </a:t>
            </a:r>
          </a:p>
          <a:p>
            <a:r>
              <a:rPr lang="en-US" sz="2400" b="1" dirty="0">
                <a:solidFill>
                  <a:srgbClr val="8C6CD0"/>
                </a:solidFill>
              </a:rPr>
              <a:t>Restraining Orders:</a:t>
            </a:r>
            <a:endParaRPr lang="en-US" sz="2400" dirty="0">
              <a:solidFill>
                <a:srgbClr val="8C6CD0"/>
              </a:solidFill>
            </a:endParaRPr>
          </a:p>
          <a:p>
            <a:r>
              <a:rPr lang="en-US" sz="2400" dirty="0">
                <a:solidFill>
                  <a:srgbClr val="8C6CD0"/>
                </a:solidFill>
              </a:rPr>
              <a:t>Legal support complete restraining orders and help determine if it is the right choice.</a:t>
            </a:r>
          </a:p>
          <a:p>
            <a:r>
              <a:rPr lang="en-US" sz="2400" b="1" dirty="0">
                <a:solidFill>
                  <a:srgbClr val="8C6CD0"/>
                </a:solidFill>
              </a:rPr>
              <a:t>Court Accompaniment</a:t>
            </a:r>
            <a:endParaRPr lang="en-US" sz="2400" dirty="0">
              <a:solidFill>
                <a:srgbClr val="8C6CD0"/>
              </a:solidFill>
            </a:endParaRPr>
          </a:p>
          <a:p>
            <a:r>
              <a:rPr lang="en-US" sz="2400" dirty="0">
                <a:solidFill>
                  <a:srgbClr val="8C6CD0"/>
                </a:solidFill>
              </a:rPr>
              <a:t>Provide information regarding the legal system</a:t>
            </a:r>
          </a:p>
          <a:p>
            <a:r>
              <a:rPr lang="en-US" sz="2400" dirty="0">
                <a:solidFill>
                  <a:srgbClr val="8C6CD0"/>
                </a:solidFill>
              </a:rPr>
              <a:t>Support with court orders and possible follow ups </a:t>
            </a:r>
          </a:p>
          <a:p>
            <a:r>
              <a:rPr lang="en-US" sz="2400" dirty="0">
                <a:solidFill>
                  <a:srgbClr val="8C6CD0"/>
                </a:solidFill>
              </a:rPr>
              <a:t>Emotional support person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REVENTION PROGRAMS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E71A77-822D-4BED-AA83-53BA17E9424B}"/>
              </a:ext>
            </a:extLst>
          </p:cNvPr>
          <p:cNvSpPr/>
          <p:nvPr/>
        </p:nvSpPr>
        <p:spPr>
          <a:xfrm>
            <a:off x="10896600" y="2476500"/>
            <a:ext cx="6501101" cy="4530567"/>
          </a:xfrm>
          <a:custGeom>
            <a:avLst/>
            <a:gdLst/>
            <a:ahLst/>
            <a:cxnLst/>
            <a:rect l="l" t="t" r="r" b="b"/>
            <a:pathLst>
              <a:path w="3568950" h="2324533">
                <a:moveTo>
                  <a:pt x="0" y="0"/>
                </a:moveTo>
                <a:lnTo>
                  <a:pt x="3568950" y="0"/>
                </a:lnTo>
                <a:lnTo>
                  <a:pt x="3568950" y="2324533"/>
                </a:lnTo>
                <a:lnTo>
                  <a:pt x="0" y="23245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046" t="-16774" r="-10012"/>
            </a:stretch>
          </a:blipFill>
        </p:spPr>
      </p:sp>
    </p:spTree>
    <p:extLst>
      <p:ext uri="{BB962C8B-B14F-4D97-AF65-F5344CB8AC3E}">
        <p14:creationId xmlns:p14="http://schemas.microsoft.com/office/powerpoint/2010/main" val="182445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257" y="1485900"/>
            <a:ext cx="14643036" cy="146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50"/>
              </a:lnSpc>
            </a:pPr>
            <a:r>
              <a:rPr lang="en-US" sz="4500" dirty="0">
                <a:solidFill>
                  <a:srgbClr val="FFFFFF"/>
                </a:solidFill>
                <a:latin typeface="Raleway Bold"/>
              </a:rPr>
              <a:t>SUPPORTIVE HOUSING &amp; SAFE HAVEN</a:t>
            </a:r>
          </a:p>
        </p:txBody>
      </p:sp>
      <p:sp>
        <p:nvSpPr>
          <p:cNvPr id="3" name="Freeform 3"/>
          <p:cNvSpPr/>
          <p:nvPr/>
        </p:nvSpPr>
        <p:spPr>
          <a:xfrm>
            <a:off x="838200" y="419100"/>
            <a:ext cx="3810000" cy="1449949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2177">
            <a:off x="12347131" y="11543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2" y="0"/>
                </a:lnTo>
                <a:lnTo>
                  <a:pt x="5403602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DA004-61F9-45A1-B02C-F987031875B3}"/>
              </a:ext>
            </a:extLst>
          </p:cNvPr>
          <p:cNvSpPr/>
          <p:nvPr/>
        </p:nvSpPr>
        <p:spPr>
          <a:xfrm>
            <a:off x="802256" y="3181800"/>
            <a:ext cx="10018143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200" b="1" dirty="0">
                <a:solidFill>
                  <a:schemeClr val="bg1"/>
                </a:solidFill>
              </a:rPr>
              <a:t>Safe Haven:</a:t>
            </a:r>
          </a:p>
          <a:p>
            <a:r>
              <a:rPr lang="en-US" sz="4000" dirty="0">
                <a:solidFill>
                  <a:schemeClr val="bg1"/>
                </a:solidFill>
              </a:rPr>
              <a:t>Confidential shelter for survivors of intimate partner abuse in imminent danger </a:t>
            </a:r>
          </a:p>
          <a:p>
            <a:r>
              <a:rPr lang="en-US" sz="4000" dirty="0">
                <a:solidFill>
                  <a:schemeClr val="bg1"/>
                </a:solidFill>
              </a:rPr>
              <a:t>Up to 3 month program with assistance of shelter advocates and case management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200" b="1" dirty="0">
                <a:solidFill>
                  <a:schemeClr val="bg1"/>
                </a:solidFill>
              </a:rPr>
              <a:t>Supportive Housing:</a:t>
            </a:r>
          </a:p>
          <a:p>
            <a:r>
              <a:rPr lang="es-ES" sz="4000" dirty="0" err="1">
                <a:solidFill>
                  <a:schemeClr val="bg1"/>
                </a:solidFill>
              </a:rPr>
              <a:t>Rental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 err="1">
                <a:solidFill>
                  <a:schemeClr val="bg1"/>
                </a:solidFill>
              </a:rPr>
              <a:t>assistance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</a:p>
          <a:p>
            <a:r>
              <a:rPr lang="es-ES" sz="4000" dirty="0">
                <a:solidFill>
                  <a:schemeClr val="bg1"/>
                </a:solidFill>
              </a:rPr>
              <a:t>Case </a:t>
            </a:r>
            <a:r>
              <a:rPr lang="es-ES" sz="4000" dirty="0" err="1">
                <a:solidFill>
                  <a:schemeClr val="bg1"/>
                </a:solidFill>
              </a:rPr>
              <a:t>management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2177">
            <a:off x="-378269" y="-319700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3" y="0"/>
                </a:lnTo>
                <a:lnTo>
                  <a:pt x="5403603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64511" y="658744"/>
            <a:ext cx="3651689" cy="1956342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70115" y="9258300"/>
            <a:ext cx="3554218" cy="369956"/>
          </a:xfrm>
          <a:custGeom>
            <a:avLst/>
            <a:gdLst/>
            <a:ahLst/>
            <a:cxnLst/>
            <a:rect l="l" t="t" r="r" b="b"/>
            <a:pathLst>
              <a:path w="3554218" h="369956">
                <a:moveTo>
                  <a:pt x="0" y="0"/>
                </a:moveTo>
                <a:lnTo>
                  <a:pt x="3554218" y="0"/>
                </a:lnTo>
                <a:lnTo>
                  <a:pt x="3554218" y="369956"/>
                </a:lnTo>
                <a:lnTo>
                  <a:pt x="0" y="3699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07667" y="1498864"/>
            <a:ext cx="7616666" cy="7289273"/>
          </a:xfrm>
          <a:custGeom>
            <a:avLst/>
            <a:gdLst/>
            <a:ahLst/>
            <a:cxnLst/>
            <a:rect l="l" t="t" r="r" b="b"/>
            <a:pathLst>
              <a:path w="7616666" h="7289273">
                <a:moveTo>
                  <a:pt x="0" y="0"/>
                </a:moveTo>
                <a:lnTo>
                  <a:pt x="7616666" y="0"/>
                </a:lnTo>
                <a:lnTo>
                  <a:pt x="7616666" y="7289272"/>
                </a:lnTo>
                <a:lnTo>
                  <a:pt x="0" y="72892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8279" r="-610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02790" y="895301"/>
            <a:ext cx="7315200" cy="603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000" dirty="0">
                <a:solidFill>
                  <a:srgbClr val="3B0083"/>
                </a:solidFill>
                <a:latin typeface="Raleway Bold"/>
              </a:rPr>
              <a:t>MENTAL HEALTH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9F9C7-2E1D-4CC1-AAF5-C90B2FF5AF8B}"/>
              </a:ext>
            </a:extLst>
          </p:cNvPr>
          <p:cNvSpPr/>
          <p:nvPr/>
        </p:nvSpPr>
        <p:spPr>
          <a:xfrm>
            <a:off x="1002790" y="1868502"/>
            <a:ext cx="9144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b="1" dirty="0">
                <a:solidFill>
                  <a:srgbClr val="8C6CD0"/>
                </a:solidFill>
                <a:latin typeface="Arial Nova Light" panose="020B0304020202020204" pitchFamily="34" charset="0"/>
              </a:rPr>
              <a:t>First 5 Program</a:t>
            </a:r>
            <a:endParaRPr lang="en-US" sz="3800" dirty="0">
              <a:solidFill>
                <a:srgbClr val="8C6CD0"/>
              </a:solidFill>
              <a:latin typeface="Arial Nova Light" panose="020B0304020202020204" pitchFamily="34" charset="0"/>
            </a:endParaRPr>
          </a:p>
          <a:p>
            <a:r>
              <a:rPr lang="en-US" sz="3800" b="1" dirty="0">
                <a:solidFill>
                  <a:srgbClr val="8C6CD0"/>
                </a:solidFill>
                <a:latin typeface="Arial Nova Light" panose="020B0304020202020204" pitchFamily="34" charset="0"/>
              </a:rPr>
              <a:t>CHIRP</a:t>
            </a:r>
          </a:p>
          <a:p>
            <a:r>
              <a:rPr lang="en-US" sz="3800" b="1" dirty="0">
                <a:solidFill>
                  <a:srgbClr val="8C6CD0"/>
                </a:solidFill>
                <a:latin typeface="Arial Nova Light" panose="020B0304020202020204" pitchFamily="34" charset="0"/>
              </a:rPr>
              <a:t>LGBTQ+ Program</a:t>
            </a:r>
          </a:p>
          <a:p>
            <a:endParaRPr lang="en-US" sz="3800" b="1" dirty="0">
              <a:solidFill>
                <a:srgbClr val="8C6CD0"/>
              </a:solidFill>
              <a:latin typeface="Arial Nova Light" panose="020B0304020202020204" pitchFamily="34" charset="0"/>
            </a:endParaRPr>
          </a:p>
          <a:p>
            <a:r>
              <a:rPr lang="en-US" sz="3800" b="1" dirty="0">
                <a:solidFill>
                  <a:srgbClr val="8C6CD0"/>
                </a:solidFill>
                <a:latin typeface="Arial Nova Light" panose="020B0304020202020204" pitchFamily="34" charset="0"/>
              </a:rPr>
              <a:t>Group and Individual Therapy Services:</a:t>
            </a:r>
          </a:p>
          <a:p>
            <a:r>
              <a:rPr lang="en-US" sz="3800" dirty="0">
                <a:solidFill>
                  <a:srgbClr val="8C6CD0"/>
                </a:solidFill>
              </a:rPr>
              <a:t>We offer individual, family and group counseling for survivors of intimate partner abuse and their children.</a:t>
            </a:r>
          </a:p>
          <a:p>
            <a:endParaRPr lang="en-US" sz="3800" b="1" dirty="0">
              <a:solidFill>
                <a:srgbClr val="8C6CD0"/>
              </a:solidFill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882177">
            <a:off x="12293800" y="107054"/>
            <a:ext cx="5403602" cy="10926401"/>
          </a:xfrm>
          <a:custGeom>
            <a:avLst/>
            <a:gdLst/>
            <a:ahLst/>
            <a:cxnLst/>
            <a:rect l="l" t="t" r="r" b="b"/>
            <a:pathLst>
              <a:path w="5403602" h="10926401">
                <a:moveTo>
                  <a:pt x="0" y="0"/>
                </a:moveTo>
                <a:lnTo>
                  <a:pt x="5403602" y="0"/>
                </a:lnTo>
                <a:lnTo>
                  <a:pt x="5403602" y="10926402"/>
                </a:lnTo>
                <a:lnTo>
                  <a:pt x="0" y="10926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2C12903A-0652-4B28-80C2-C99BF7883127}"/>
              </a:ext>
            </a:extLst>
          </p:cNvPr>
          <p:cNvSpPr txBox="1"/>
          <p:nvPr/>
        </p:nvSpPr>
        <p:spPr>
          <a:xfrm>
            <a:off x="802257" y="0"/>
            <a:ext cx="14643036" cy="146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50"/>
              </a:lnSpc>
            </a:pPr>
            <a:r>
              <a:rPr lang="en-US" sz="4500" dirty="0">
                <a:solidFill>
                  <a:srgbClr val="FFFFFF"/>
                </a:solidFill>
                <a:latin typeface="Raleway Bold"/>
              </a:rPr>
              <a:t>PREVENTION PROGRAMS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7AD4D-1E36-4620-89E4-CA94CB187A64}"/>
              </a:ext>
            </a:extLst>
          </p:cNvPr>
          <p:cNvSpPr/>
          <p:nvPr/>
        </p:nvSpPr>
        <p:spPr>
          <a:xfrm>
            <a:off x="802256" y="1638300"/>
            <a:ext cx="10551543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YEA!(Youth Engagement &amp; Advocacy) Program: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Prevention workshops for youth(grades 7-12)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Youth engagement at schools to bring awareness to peers.  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Referrals to mental health programs as needed</a:t>
            </a:r>
          </a:p>
          <a:p>
            <a:endParaRPr lang="en-US" sz="2600" b="1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TDAH(To Do At Home) Program: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Eight-week program 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Families with 0-5 years old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Fun family activities as a primary prevention method to DV</a:t>
            </a:r>
          </a:p>
          <a:p>
            <a:endParaRPr lang="en-US" sz="26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Speak Up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Geared towards business-owners and organizations across San Mateo County to increase awareness of domestic violence, signs of DV and CORA services.</a:t>
            </a:r>
          </a:p>
          <a:p>
            <a:endParaRPr lang="en-US" sz="26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EPA Satellite Office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Case Management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Internal Referrals to other CORA departments</a:t>
            </a:r>
          </a:p>
          <a:p>
            <a:r>
              <a:rPr lang="en-US" sz="2600" dirty="0">
                <a:solidFill>
                  <a:schemeClr val="bg1"/>
                </a:solidFill>
                <a:latin typeface="Arial Nova Light" panose="020B0304020202020204" pitchFamily="34" charset="0"/>
              </a:rPr>
              <a:t>Community engagement events in EPA community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89456" y="9502342"/>
            <a:ext cx="2617544" cy="78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0"/>
              </a:lnSpc>
            </a:pPr>
            <a:r>
              <a:rPr lang="en-US" sz="2221">
                <a:solidFill>
                  <a:srgbClr val="FFFFFF"/>
                </a:solidFill>
                <a:latin typeface="Calibri (MS)"/>
              </a:rPr>
              <a:t>corasupport.org</a:t>
            </a:r>
          </a:p>
          <a:p>
            <a:pPr>
              <a:lnSpc>
                <a:spcPts val="2755"/>
              </a:lnSpc>
            </a:pPr>
            <a:endParaRPr lang="en-US" sz="2221">
              <a:solidFill>
                <a:srgbClr val="FFFFFF"/>
              </a:solidFill>
              <a:latin typeface="Calibri (MS)"/>
            </a:endParaRPr>
          </a:p>
        </p:txBody>
      </p:sp>
      <p:sp>
        <p:nvSpPr>
          <p:cNvPr id="3" name="Freeform 3"/>
          <p:cNvSpPr/>
          <p:nvPr/>
        </p:nvSpPr>
        <p:spPr>
          <a:xfrm rot="1015654">
            <a:off x="2107201" y="8186692"/>
            <a:ext cx="1406120" cy="2843258"/>
          </a:xfrm>
          <a:custGeom>
            <a:avLst/>
            <a:gdLst/>
            <a:ahLst/>
            <a:cxnLst/>
            <a:rect l="l" t="t" r="r" b="b"/>
            <a:pathLst>
              <a:path w="1406120" h="2843258">
                <a:moveTo>
                  <a:pt x="0" y="0"/>
                </a:moveTo>
                <a:lnTo>
                  <a:pt x="1406120" y="0"/>
                </a:lnTo>
                <a:lnTo>
                  <a:pt x="1406120" y="2843258"/>
                </a:lnTo>
                <a:lnTo>
                  <a:pt x="0" y="2843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82177">
            <a:off x="510902" y="5591158"/>
            <a:ext cx="2425670" cy="4904847"/>
          </a:xfrm>
          <a:custGeom>
            <a:avLst/>
            <a:gdLst/>
            <a:ahLst/>
            <a:cxnLst/>
            <a:rect l="l" t="t" r="r" b="b"/>
            <a:pathLst>
              <a:path w="2425670" h="4904847">
                <a:moveTo>
                  <a:pt x="0" y="0"/>
                </a:moveTo>
                <a:lnTo>
                  <a:pt x="2425670" y="0"/>
                </a:lnTo>
                <a:lnTo>
                  <a:pt x="2425670" y="4904847"/>
                </a:lnTo>
                <a:lnTo>
                  <a:pt x="0" y="490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66904" y="8180197"/>
            <a:ext cx="2979249" cy="1326075"/>
          </a:xfrm>
          <a:custGeom>
            <a:avLst/>
            <a:gdLst/>
            <a:ahLst/>
            <a:cxnLst/>
            <a:rect l="l" t="t" r="r" b="b"/>
            <a:pathLst>
              <a:path w="2979249" h="1326075">
                <a:moveTo>
                  <a:pt x="0" y="0"/>
                </a:moveTo>
                <a:lnTo>
                  <a:pt x="2979250" y="0"/>
                </a:lnTo>
                <a:lnTo>
                  <a:pt x="2979250" y="1326075"/>
                </a:lnTo>
                <a:lnTo>
                  <a:pt x="0" y="1326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741847" y="1292012"/>
            <a:ext cx="18288000" cy="178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 dirty="0">
                <a:solidFill>
                  <a:srgbClr val="FFFFFF"/>
                </a:solidFill>
                <a:latin typeface="Raleway Bold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C125CA-AAD4-4B50-A36B-B2D017EFA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67" y="3217358"/>
            <a:ext cx="9029972" cy="5084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e9499f-6026-4d88-b193-1d2ef381d6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7380B4D31104B9799354BFECFDB33" ma:contentTypeVersion="17" ma:contentTypeDescription="Create a new document." ma:contentTypeScope="" ma:versionID="e3efe3ab24cbca6e56876cdb160fe554">
  <xsd:schema xmlns:xsd="http://www.w3.org/2001/XMLSchema" xmlns:xs="http://www.w3.org/2001/XMLSchema" xmlns:p="http://schemas.microsoft.com/office/2006/metadata/properties" xmlns:ns3="a9e9499f-6026-4d88-b193-1d2ef381d613" xmlns:ns4="489e09f2-db25-41b5-8145-61c07f6d9887" targetNamespace="http://schemas.microsoft.com/office/2006/metadata/properties" ma:root="true" ma:fieldsID="5ece50229b30deb1ec0d16b7375e855f" ns3:_="" ns4:_="">
    <xsd:import namespace="a9e9499f-6026-4d88-b193-1d2ef381d613"/>
    <xsd:import namespace="489e09f2-db25-41b5-8145-61c07f6d98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9499f-6026-4d88-b193-1d2ef381d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e09f2-db25-41b5-8145-61c07f6d9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9D817D-19AF-4298-BBE1-4CD418BBAB2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89e09f2-db25-41b5-8145-61c07f6d9887"/>
    <ds:schemaRef ds:uri="http://schemas.openxmlformats.org/package/2006/metadata/core-properties"/>
    <ds:schemaRef ds:uri="http://purl.org/dc/terms/"/>
    <ds:schemaRef ds:uri="http://www.w3.org/XML/1998/namespace"/>
    <ds:schemaRef ds:uri="a9e9499f-6026-4d88-b193-1d2ef381d61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CE334FC-B77A-4CD9-8CB7-0C8061E8D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96B45-CE86-4137-BE4F-4155BC09B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9499f-6026-4d88-b193-1d2ef381d613"/>
    <ds:schemaRef ds:uri="489e09f2-db25-41b5-8145-61c07f6d9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287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 (MS)</vt:lpstr>
      <vt:lpstr>Raleway Bold</vt:lpstr>
      <vt:lpstr>Arial</vt:lpstr>
      <vt:lpstr>Calibri</vt:lpstr>
      <vt:lpstr>Arial Nova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2023 - Template CORA presentation for All Staff 2</dc:title>
  <dc:creator>Robin Jensen</dc:creator>
  <cp:lastModifiedBy>Carolina Salinas</cp:lastModifiedBy>
  <cp:revision>4</cp:revision>
  <dcterms:created xsi:type="dcterms:W3CDTF">2006-08-16T00:00:00Z</dcterms:created>
  <dcterms:modified xsi:type="dcterms:W3CDTF">2024-05-16T16:35:46Z</dcterms:modified>
  <dc:identifier>DAF2JBYGPEQ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0x010100E757380B4D31104B9799354BFECFDB33</vt:lpwstr>
  </property>
</Properties>
</file>