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7102475" cy="9388475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T Sans Narrow" panose="020B050602020302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rQLmQqWNtBrpN5o3gTukS+ke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C"/>
    <a:srgbClr val="38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DEE76D-62E6-A2B7-C44F-12981AD98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EBE08-6C32-BE11-C09C-F8EAA17F79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29370-D252-BF0E-3426-6D2DEAC4E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664B5-C50A-6DCD-66E2-02C71B5C3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25E45-53DC-462C-AEDA-D32B93E6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6665de47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8000" cy="351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126665de471_0_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899900e4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5899900e42_0_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8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8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" name="Google Shape;18;p18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9" name="Google Shape;19;p18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8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oogle Shape;21;p18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22" name="Google Shape;22;p18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18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" name="Google Shape;24;p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nowva.ebenefits.va.gov/system/templates/selfservice/va_ssnew/help/customer/locale/en-US/portal/554400000001018/content/554400000177463/M21-1-Part-VIII-Subpart-iii-Chapter-7-Section-C-Evaluating-Evidence-of-Asbestos-Exposure#1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laws-regs/federalregister/1994-08-1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rrelatedillness.va.gov/education/factsheets/asbestos-exposure.pdf" TargetMode="External"/><Relationship Id="rId3" Type="http://schemas.openxmlformats.org/officeDocument/2006/relationships/hyperlink" Target="mailto:amunz@asbestos.com" TargetMode="External"/><Relationship Id="rId7" Type="http://schemas.openxmlformats.org/officeDocument/2006/relationships/hyperlink" Target="https://va.gov/disability/eligibility/hazardous-materials-exposure/asbesto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nowva.ebenefits.va.gov/system/templates/selfservice/va_ssnew/help/customer/locale/en-US/portal/554400000001018/content/554400000177463/M21-1-Part-VIII-Subpart-iii-Chapter-7-Section-C-Evaluating-Evidence-of-Asbestos-Exposure#1b" TargetMode="External"/><Relationship Id="rId5" Type="http://schemas.openxmlformats.org/officeDocument/2006/relationships/hyperlink" Target="https://www.knowva.ebenefits.va.gov/system/templates/selfservice/va_ssnew/help/customer/locale/en-US/portal/554400000001018/content/554400000177461/M21-1,-Part-VIII,-Subpart-iii,-Chapter-7,-Section-A---General-Information-on-Claims-Based-on-Exposure-to--Asbestos" TargetMode="External"/><Relationship Id="rId4" Type="http://schemas.openxmlformats.org/officeDocument/2006/relationships/hyperlink" Target="https://www.asbestos.com/about/veterans-outrea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.gov/disability/eligibility/hazardous-materials-exposure/asbesto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va.ebenefits.va.gov/system/templates/selfservice/va_ssnew/help/customer/locale/en-US/portal/554400000001018/content/554400000177461/M21-1-Part-VIII-Subpart-iii-Chapter-7-Section-A-General-Information-on-Claims-Based-on-Exposure-to-Asbest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bestos.com/mesotheliom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6665de471_0_3"/>
          <p:cNvSpPr txBox="1"/>
          <p:nvPr/>
        </p:nvSpPr>
        <p:spPr>
          <a:xfrm>
            <a:off x="-30850" y="685800"/>
            <a:ext cx="91440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>
                <a:latin typeface="PT Sans Narrow"/>
                <a:ea typeface="PT Sans Narrow"/>
                <a:cs typeface="PT Sans Narrow"/>
                <a:sym typeface="PT Sans Narrow"/>
              </a:rPr>
              <a:t>Veterans Asbestos Claims Assistance</a:t>
            </a:r>
            <a:endParaRPr sz="4800"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2900" b="1" i="0" u="none" strike="noStrike" cap="none">
                <a:latin typeface="PT Sans Narrow"/>
                <a:ea typeface="PT Sans Narrow"/>
                <a:cs typeface="PT Sans Narrow"/>
                <a:sym typeface="PT Sans Narrow"/>
              </a:rPr>
              <a:t>V</a:t>
            </a:r>
            <a:r>
              <a:rPr lang="en" sz="2900" b="1">
                <a:latin typeface="PT Sans Narrow"/>
                <a:ea typeface="PT Sans Narrow"/>
                <a:cs typeface="PT Sans Narrow"/>
                <a:sym typeface="PT Sans Narrow"/>
              </a:rPr>
              <a:t>eteran</a:t>
            </a:r>
            <a:r>
              <a:rPr lang="en" sz="2900" b="1" i="0" u="none" strike="noStrike" cap="none">
                <a:latin typeface="PT Sans Narrow"/>
                <a:ea typeface="PT Sans Narrow"/>
                <a:cs typeface="PT Sans Narrow"/>
                <a:sym typeface="PT Sans Narrow"/>
              </a:rPr>
              <a:t> O</a:t>
            </a:r>
            <a:r>
              <a:rPr lang="en" sz="2900" b="1">
                <a:latin typeface="PT Sans Narrow"/>
                <a:ea typeface="PT Sans Narrow"/>
                <a:cs typeface="PT Sans Narrow"/>
                <a:sym typeface="PT Sans Narrow"/>
              </a:rPr>
              <a:t>utreach</a:t>
            </a:r>
            <a:r>
              <a:rPr lang="en" sz="2900" b="1" i="0" u="none" strike="noStrike" cap="none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en" sz="2900" b="1">
                <a:latin typeface="PT Sans Narrow"/>
                <a:ea typeface="PT Sans Narrow"/>
                <a:cs typeface="PT Sans Narrow"/>
                <a:sym typeface="PT Sans Narrow"/>
              </a:rPr>
              <a:t>brought to you by Asbestos.com</a:t>
            </a:r>
            <a:endParaRPr sz="2900"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6" name="Google Shape;66;g126665de471_0_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828" y="2141900"/>
            <a:ext cx="1655526" cy="1191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126665de471_0_3"/>
          <p:cNvSpPr txBox="1">
            <a:spLocks noGrp="1"/>
          </p:cNvSpPr>
          <p:nvPr>
            <p:ph type="title" idx="4294967295"/>
          </p:nvPr>
        </p:nvSpPr>
        <p:spPr>
          <a:xfrm>
            <a:off x="-12" y="3329750"/>
            <a:ext cx="91440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351C75"/>
                </a:solidFill>
              </a:rPr>
              <a:t>Serving veterans affected by asbestos-diseases and collaborating with VSOs to assist veterans in their communities</a:t>
            </a:r>
            <a:endParaRPr sz="3000">
              <a:solidFill>
                <a:srgbClr val="351C75"/>
              </a:solidFill>
            </a:endParaRPr>
          </a:p>
        </p:txBody>
      </p:sp>
      <p:sp>
        <p:nvSpPr>
          <p:cNvPr id="68" name="Google Shape;68;g126665de471_0_3"/>
          <p:cNvSpPr txBox="1">
            <a:spLocks noGrp="1"/>
          </p:cNvSpPr>
          <p:nvPr>
            <p:ph type="title" idx="4294967295"/>
          </p:nvPr>
        </p:nvSpPr>
        <p:spPr>
          <a:xfrm>
            <a:off x="79275" y="4329925"/>
            <a:ext cx="914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00000"/>
                </a:solidFill>
              </a:rPr>
              <a:t>888-327-8271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Asbestos Exposure Summaries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311700" y="11520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assume that the VA knows how a veteran was exposed to asbestos based on MOS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detailed summaries of the 5 W’s and How the veteran was exposed - duty locations, ships, specific equipment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Buddy Statements and Pictures if possible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7500" y="4130825"/>
            <a:ext cx="731025" cy="7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 descr="A person riding a motorcycle down a dirt roa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4" y="3203701"/>
            <a:ext cx="2906112" cy="1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 descr="A picture containing indoor, sitting, table, lay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3513" y="3203700"/>
            <a:ext cx="2586437" cy="1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9748" y="3203700"/>
            <a:ext cx="3431997" cy="19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311700" y="40438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/>
              <a:t>Department of Veterans Affairs			M21-1, Part VIII, Subpart iii Chapter 7, Section C</a:t>
            </a:r>
            <a:br>
              <a:rPr lang="en" sz="1600" i="1"/>
            </a:br>
            <a:r>
              <a:rPr lang="en" sz="1600"/>
              <a:t>Veterans Benefits Administration			July 29, 2021 					                   							</a:t>
            </a:r>
            <a:endParaRPr/>
          </a:p>
        </p:txBody>
      </p:sp>
      <p:pic>
        <p:nvPicPr>
          <p:cNvPr id="145" name="Google Shape;1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325" y="941935"/>
            <a:ext cx="4352352" cy="344453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1204857" y="4580869"/>
            <a:ext cx="699247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 VIII, Subpart iii, Chapter 7, Section C - Evaluating Evidence of Asbestos Exposure</a:t>
            </a:r>
            <a:endParaRPr sz="1100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311700" y="17578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Asbestos Exposure Summaries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311700" y="8091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Questions to ask veterans to develop asbestos claim</a:t>
            </a:r>
            <a:endParaRPr sz="17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" sz="1300"/>
              <a:t>Do you think you had more exposure during your service?</a:t>
            </a:r>
            <a:endParaRPr sz="13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Where, when how were you exposed to asbestos?</a:t>
            </a:r>
            <a:endParaRPr sz="13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If Navy or Coast Guard – Rating – is Highly Probable?</a:t>
            </a:r>
            <a:endParaRPr sz="13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Shipyard or Drydock maintenance periods?</a:t>
            </a:r>
            <a:endParaRPr sz="13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What type of equipment did you work with?</a:t>
            </a:r>
            <a:endParaRPr sz="13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Vehicle and/or equipment maintenance/ PMCS and or services? </a:t>
            </a:r>
            <a:endParaRPr sz="1300"/>
          </a:p>
          <a:p>
            <a:pPr marL="1828800" lvl="3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Brakes, insulation,construction,demolition,BDA in combat?</a:t>
            </a:r>
            <a:endParaRPr sz="13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Did you work outside of your MOS or work details doing maintenance etc?</a:t>
            </a:r>
            <a:endParaRPr sz="13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What type of work did you do before and after military service?</a:t>
            </a:r>
            <a:endParaRPr sz="13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300"/>
              <a:t>Did you receive any training or PPE for handling asbestos in service and/or civilian career?</a:t>
            </a:r>
            <a:endParaRPr sz="1300"/>
          </a:p>
          <a:p>
            <a:pPr marL="9144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/>
          </a:p>
          <a:p>
            <a:pPr marL="9144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/>
          </a:p>
          <a:p>
            <a:pPr marL="9144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11700" y="3942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Asbestos Exposure Summaries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Calculating asbestos exposure if there is civilian exposure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VA looks at number of years of asbestos exposed work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 all exposure is equal – must illustrate that to the VA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 year on a Navy ship is 365/24/7 Exposure = 8,760 hours of exposure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 year in a factory (50 weeks/ 40 hr/wk) = 2,000 hours of exposure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OSHA Asbestos regulations – 1971, 1976, 1983, 1986 – each lowered the PEL – Permissible Exposure Limit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osha.gov/laws-regs asbestos</a:t>
            </a:r>
            <a:endParaRPr dirty="0">
              <a:solidFill>
                <a:srgbClr val="0070C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Many civilian employers implemented asbestos safety procedures to avoid exposure liability – most began in late 1970’s early 1980’s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Helps to demonstrated less civilian exposure after safety regulations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3942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Exposure Summaries – Key Phrases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311700" y="10377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27627D"/>
                </a:solidFill>
              </a:rPr>
              <a:t>	</a:t>
            </a:r>
            <a:r>
              <a:rPr lang="en" dirty="0">
                <a:solidFill>
                  <a:srgbClr val="040A0C"/>
                </a:solidFill>
              </a:rPr>
              <a:t>During my service in the Navy, I was never informed about the dangers of asbestos, and no breathing protection or any other protective gear or clothing was supplied.</a:t>
            </a:r>
            <a:endParaRPr dirty="0">
              <a:solidFill>
                <a:srgbClr val="040A0C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40A0C"/>
                </a:solidFill>
              </a:rPr>
              <a:t> </a:t>
            </a:r>
            <a:endParaRPr dirty="0">
              <a:solidFill>
                <a:srgbClr val="040A0C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40A0C"/>
                </a:solidFill>
              </a:rPr>
              <a:t>	My military records during my service in the Navy will not show any asbestos-related diseases due to the long latency period. This is consistent with M21-1, Part VIII, Subpart iii, Chapter 7, Section A - General Information on Claims Based on Exposure to Asbestos, “</a:t>
            </a:r>
            <a:r>
              <a:rPr lang="en" b="1" dirty="0">
                <a:solidFill>
                  <a:srgbClr val="040A0C"/>
                </a:solidFill>
              </a:rPr>
              <a:t>Many people with asbestos-related diseases have only recently come to medical attention because the latent period for development of disease</a:t>
            </a:r>
            <a:r>
              <a:rPr lang="en" dirty="0">
                <a:solidFill>
                  <a:srgbClr val="040A0C"/>
                </a:solidFill>
              </a:rPr>
              <a:t> due to exposure to asbestos ranges up to 45 or more years between first exposure and development of disease.”</a:t>
            </a:r>
            <a:endParaRPr dirty="0">
              <a:solidFill>
                <a:srgbClr val="040A0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11700" y="37390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VA Disability Ratings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38 CFR 4.97 Schedule of Ratings - Respiratory System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an active cancer the rating is 100% disability - 38 CFR 4.97 6819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all other non cancerous asbestos lung diseases the VA rates based on the results of a Pulmonary Function Test (PFT)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Different Criteria for Restrictive Lung Disease (Chronic pleural effusion or fibrosis/pleural plaques) </a:t>
            </a:r>
            <a:r>
              <a:rPr lang="en" sz="1800">
                <a:solidFill>
                  <a:srgbClr val="000000"/>
                </a:solidFill>
              </a:rPr>
              <a:t>CFR diagnostic codes 6840 through 6845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and Interstitial Lung Disease/Asbestosis - </a:t>
            </a:r>
            <a:r>
              <a:rPr lang="en" sz="1800">
                <a:solidFill>
                  <a:srgbClr val="000000"/>
                </a:solidFill>
              </a:rPr>
              <a:t>CFR diagnostic codes 6825 through 6833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311700" y="2986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73763"/>
                </a:solidFill>
                <a:latin typeface="Arial Narrow"/>
                <a:ea typeface="Arial Narrow"/>
                <a:cs typeface="Arial Narrow"/>
                <a:sym typeface="Arial Narrow"/>
              </a:rPr>
              <a:t>How to contact our team</a:t>
            </a:r>
            <a:endParaRPr>
              <a:solidFill>
                <a:srgbClr val="274E1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354838" y="812356"/>
            <a:ext cx="8520600" cy="4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400" dirty="0"/>
              <a:t>Aaron Munz: </a:t>
            </a:r>
            <a:r>
              <a:rPr lang="en" sz="24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amunz@asbestos.com</a:t>
            </a:r>
            <a:endParaRPr lang="en" sz="2400" u="sng" dirty="0">
              <a:solidFill>
                <a:srgbClr val="000000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Phone: </a:t>
            </a:r>
            <a:r>
              <a:rPr lang="en-US" sz="2400" dirty="0">
                <a:solidFill>
                  <a:srgbClr val="040A0C"/>
                </a:solidFill>
              </a:rPr>
              <a:t>888-327-8271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00"/>
                </a:solidFill>
              </a:rPr>
              <a:t>References/ resources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803B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asbestos.com/veterans-outreach/</a:t>
            </a:r>
            <a:endParaRPr sz="1200" dirty="0">
              <a:solidFill>
                <a:srgbClr val="3803BD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000"/>
              </a:spcAft>
              <a:buNone/>
            </a:pPr>
            <a:r>
              <a:rPr lang="en-US" sz="1200" u="sng" dirty="0">
                <a:solidFill>
                  <a:srgbClr val="3803B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Part-VIII,-Subpart-iii,-Chapter-7,-Section-A---General-Information-on-Claims-Based-on-Exposure-to—Asbestos</a:t>
            </a:r>
            <a:endParaRPr lang="en-US" sz="1200" u="sng" dirty="0">
              <a:solidFill>
                <a:srgbClr val="3803BD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000"/>
              </a:spcAft>
              <a:buNone/>
            </a:pPr>
            <a:r>
              <a:rPr lang="en-US" sz="1200" u="sng" dirty="0">
                <a:solidFill>
                  <a:srgbClr val="3803BD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 VIII, Subpart iii, Chapter 7, Section C - Evaluating Evidence of Asbestos Exposure</a:t>
            </a:r>
            <a:endParaRPr lang="en-US" sz="1200" u="sng" dirty="0">
              <a:solidFill>
                <a:srgbClr val="3803BD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000"/>
              </a:spcAft>
              <a:buNone/>
            </a:pPr>
            <a:r>
              <a:rPr lang="en-US" sz="1200" dirty="0">
                <a:solidFill>
                  <a:srgbClr val="3803BD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va.gov/disability/eligibility/hazardous-materials-exposure/asbestos/</a:t>
            </a:r>
            <a:endParaRPr lang="en-US" sz="1200" u="sng" dirty="0">
              <a:solidFill>
                <a:srgbClr val="3803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000"/>
              </a:spcAft>
              <a:buSzPts val="1800"/>
              <a:buNone/>
            </a:pPr>
            <a:r>
              <a:rPr lang="en-US" sz="1200" dirty="0">
                <a:solidFill>
                  <a:srgbClr val="3803B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va.gov/education/factsheets/asbestos-exposure</a:t>
            </a:r>
            <a:endParaRPr sz="1200" dirty="0">
              <a:solidFill>
                <a:srgbClr val="3803B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250" y="0"/>
            <a:ext cx="3735748" cy="24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73763"/>
                </a:solidFill>
                <a:latin typeface="Arial Narrow"/>
                <a:ea typeface="Arial Narrow"/>
                <a:cs typeface="Arial Narrow"/>
                <a:sym typeface="Arial Narrow"/>
              </a:rPr>
              <a:t>How we help veterans</a:t>
            </a:r>
            <a:endParaRPr>
              <a:solidFill>
                <a:srgbClr val="07376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73368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Support Literature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Medical diagnostic information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★"/>
            </a:pPr>
            <a:r>
              <a:rPr lang="en" sz="2000"/>
              <a:t>Mesothelioma Doctor Match Assistance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★"/>
            </a:pPr>
            <a:r>
              <a:rPr lang="en" sz="2000"/>
              <a:t>Connecting with financial help – grants, legal, VA, travel assistance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 b="1"/>
              <a:t>Understanding VA Claims Evidence Development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Nexus Statements	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/>
              <a:t>Exposure Summaries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Connecting with local VSOs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899900e42_0_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73763"/>
                </a:solidFill>
                <a:latin typeface="Arial Narrow"/>
                <a:ea typeface="Arial Narrow"/>
                <a:cs typeface="Arial Narrow"/>
                <a:sym typeface="Arial Narrow"/>
              </a:rPr>
              <a:t>About the team</a:t>
            </a:r>
            <a:endParaRPr>
              <a:solidFill>
                <a:srgbClr val="07376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81;g5899900e42_0_12"/>
          <p:cNvSpPr txBox="1">
            <a:spLocks noGrp="1"/>
          </p:cNvSpPr>
          <p:nvPr>
            <p:ph type="body" idx="1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Aaron Munz – Veteran Director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Patient Advocate at Asbestos.com since 2015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 Accredited Claims Agent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Army Veteran, Armor Officer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Danielle DiPietro - Veteran Outreach Specialist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Patient Advocate at Asbestos.com since 2013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 Accredited Claims Agent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Karen Selby, RN, Support Group Leader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Dr. Snehal Smart, MD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Vanessa Blanco, MHA, OPN-CG -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oncology patient navigator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Amy Pelegrin, Home Health Care/Hospice Navigator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82" name="Google Shape;82;g5899900e42_0_12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5526" y="1230402"/>
            <a:ext cx="3303011" cy="22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Asbestos Exposure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311700" y="18759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Fibrous Minerals</a:t>
            </a:r>
            <a:r>
              <a:rPr lang="en" sz="2000" dirty="0"/>
              <a:t> - resistant to heat and corrosion 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Safe in solid form - dangerous when they release fibers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Latency Period</a:t>
            </a:r>
            <a:r>
              <a:rPr lang="en" sz="2000" dirty="0"/>
              <a:t> - </a:t>
            </a:r>
            <a:r>
              <a:rPr lang="en" sz="2000" dirty="0">
                <a:solidFill>
                  <a:srgbClr val="000000"/>
                </a:solidFill>
              </a:rPr>
              <a:t>The latent period for development of disease due to exposure to asbestos ranges from 10 to 45 or more years between first exposure and development of disease.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Used in construction materials, insulation, pipe lagging, brake pads, clutch faces, flex gaskets, fireproofing, fire resistant PPE, Navy non-skid paint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</p:txBody>
      </p:sp>
      <p:pic>
        <p:nvPicPr>
          <p:cNvPr id="89" name="Google Shape;8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925" y="0"/>
            <a:ext cx="1799725" cy="17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975" y="0"/>
            <a:ext cx="3148025" cy="14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Elements of a successful VADC claim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>
                <a:highlight>
                  <a:srgbClr val="FFFF00"/>
                </a:highlight>
              </a:rPr>
              <a:t>Nothing is presumptive</a:t>
            </a:r>
            <a:r>
              <a:rPr lang="en" sz="2000" b="1" dirty="0"/>
              <a:t> </a:t>
            </a:r>
            <a:r>
              <a:rPr lang="en" sz="2000" dirty="0"/>
              <a:t>for non PACT Act asbestos claims – must prove medical connection and military exposure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 dirty="0"/>
              <a:t>PACT Act</a:t>
            </a:r>
            <a:r>
              <a:rPr lang="en" sz="2000" dirty="0"/>
              <a:t> does not cover pre Persian Gulf War or 9/11 Asbestos Exposure – (Toxic Exposure Risk Activity - TERA)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Must have a </a:t>
            </a:r>
            <a:r>
              <a:rPr lang="en" sz="2000" b="1" dirty="0"/>
              <a:t>valid diagnosis</a:t>
            </a:r>
            <a:endParaRPr sz="2000" b="1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000" dirty="0"/>
              <a:t>VA requires a nexus statement from a medical specialist stating that asbestos is the cause of the diagnosis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Must be able to prove exposure to asbestos during military service - a </a:t>
            </a:r>
            <a:r>
              <a:rPr lang="en" sz="2000" b="1" dirty="0"/>
              <a:t>majority of lifetime exposure</a:t>
            </a:r>
            <a:endParaRPr sz="2000" b="1" dirty="0"/>
          </a:p>
        </p:txBody>
      </p:sp>
      <p:sp>
        <p:nvSpPr>
          <p:cNvPr id="97" name="Google Shape;97;p8"/>
          <p:cNvSpPr txBox="1"/>
          <p:nvPr/>
        </p:nvSpPr>
        <p:spPr>
          <a:xfrm>
            <a:off x="3260436" y="4682925"/>
            <a:ext cx="600363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va.gov/disability/eligibility/hazardous-materials-exposure/asbestos/</a:t>
            </a:r>
            <a:endParaRPr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311700" y="20626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VA Asbestos Related Claims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311700" y="885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Conditions the VA recognizes- </a:t>
            </a:r>
            <a:r>
              <a:rPr lang="en" sz="900" dirty="0">
                <a:solidFill>
                  <a:srgbClr val="3803B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M21-1, Part VIII, Subpart iii, Chapter 7, Section A</a:t>
            </a:r>
            <a:endParaRPr sz="900" dirty="0">
              <a:solidFill>
                <a:srgbClr val="3803B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dirty="0">
                <a:solidFill>
                  <a:srgbClr val="000000"/>
                </a:solidFill>
              </a:rPr>
              <a:t>·  </a:t>
            </a:r>
            <a:r>
              <a:rPr lang="en" sz="1300" dirty="0">
                <a:solidFill>
                  <a:srgbClr val="000000"/>
                </a:solidFill>
              </a:rPr>
              <a:t> fibrosis, the most commonly occurring of which is interstitial pulmonary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	fibrosis, or asbestosis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·   pleural effusions and fibrosis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·   pleural plaques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·   mesotheliomas of pleura and peritoneum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·   cancers of the</a:t>
            </a:r>
            <a:endParaRPr sz="13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-  lung</a:t>
            </a:r>
            <a:endParaRPr sz="13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-  bronchus</a:t>
            </a:r>
            <a:endParaRPr sz="13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-  gastrointestinal tract</a:t>
            </a:r>
            <a:endParaRPr sz="13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-  larynx</a:t>
            </a:r>
            <a:endParaRPr sz="13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-  pharynx, and</a:t>
            </a:r>
            <a:endParaRPr sz="1300" dirty="0">
              <a:solidFill>
                <a:srgbClr val="00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-  urogenital system, </a:t>
            </a:r>
            <a:r>
              <a:rPr lang="en" sz="1300" b="1" dirty="0">
                <a:solidFill>
                  <a:srgbClr val="000000"/>
                </a:solidFill>
              </a:rPr>
              <a:t>except the prostate.</a:t>
            </a:r>
            <a:endParaRPr sz="13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 dirty="0">
                <a:solidFill>
                  <a:srgbClr val="000000"/>
                </a:solidFill>
              </a:rPr>
              <a:t>·  All persons with significant asbestosis develop </a:t>
            </a:r>
            <a:r>
              <a:rPr lang="en" sz="1300" u="sng" dirty="0">
                <a:solidFill>
                  <a:srgbClr val="000000"/>
                </a:solidFill>
              </a:rPr>
              <a:t>cor pulmonale</a:t>
            </a:r>
            <a:r>
              <a:rPr lang="en" sz="1300" dirty="0">
                <a:solidFill>
                  <a:srgbClr val="000000"/>
                </a:solidFill>
              </a:rPr>
              <a:t>, heart disease secondary to disease of the lung or its blood vessels, and those who do not die from cancer often die from heart failure secondary to cor pulmonale.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1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300" y="494700"/>
            <a:ext cx="2696425" cy="34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311700" y="43486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Mesothelioma Cancer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2060"/>
                </a:solidFill>
              </a:rPr>
              <a:t>Is not lung cancer – affects the linings of organs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4 Types – Pleural (lungs) Peritoneal (abdomen)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Pericardial (heart), Testicular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commonly caused by asbestos exposure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Veterans make up 30% of 2,500 DX each year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Pathology states malignant mesothelial cells = mesothelioma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Aggressive – patients who are treated by specialty center have more options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https://www.asbestos.com/mesothelioma/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1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9299" y="983209"/>
            <a:ext cx="3314700" cy="208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Diagnostic Testing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Asbestos lung disease testing must have two components</a:t>
            </a:r>
            <a:endParaRPr sz="20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/>
              <a:t>Chest imaging - </a:t>
            </a:r>
            <a:r>
              <a:rPr lang="en" sz="1600" b="1"/>
              <a:t>CT scan with contrast is gold standard for dx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/>
              <a:t>Pulmonary Function Test (PFT) - Spirometry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Pulmonary Lung Specialists are best trained to DX RLD/ILD</a:t>
            </a:r>
            <a:endParaRPr sz="20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/>
              <a:t>Can differentiate between COPD and Restrictive Lung Disease/ Interstitial LD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Asbestos related cancer requires tissue biopsy and pathology report</a:t>
            </a:r>
            <a:endParaRPr sz="20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/>
              <a:t>Nexus statements for cancers other than mesothelioma must be written by an oncologist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Underlying asbestos-lung disease helps make the connection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Nexus Statements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/>
              <a:t>Must include the connection between the current diagnosis and asbestos</a:t>
            </a:r>
            <a:endParaRPr sz="20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000">
                <a:solidFill>
                  <a:srgbClr val="000000"/>
                </a:solidFill>
              </a:rPr>
              <a:t>The opinion should be expressed as follows:</a:t>
            </a:r>
            <a:endParaRPr sz="20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000000"/>
                </a:solidFill>
              </a:rPr>
              <a:t>1. “is due to”</a:t>
            </a:r>
            <a:r>
              <a:rPr lang="en" sz="2000">
                <a:solidFill>
                  <a:srgbClr val="000000"/>
                </a:solidFill>
              </a:rPr>
              <a:t> (100% sure) </a:t>
            </a:r>
            <a:endParaRPr sz="20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000000"/>
                </a:solidFill>
              </a:rPr>
              <a:t>2. “more likely than not”</a:t>
            </a:r>
            <a:r>
              <a:rPr lang="en" sz="2000">
                <a:solidFill>
                  <a:srgbClr val="000000"/>
                </a:solidFill>
              </a:rPr>
              <a:t> (greater than 50%)</a:t>
            </a:r>
            <a:r>
              <a:rPr lang="en" sz="2000" b="1">
                <a:solidFill>
                  <a:srgbClr val="000000"/>
                </a:solidFill>
              </a:rPr>
              <a:t> </a:t>
            </a:r>
            <a:endParaRPr sz="2000" b="1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000000"/>
                </a:solidFill>
              </a:rPr>
              <a:t>3. “at least as likely as not”</a:t>
            </a:r>
            <a:r>
              <a:rPr lang="en" sz="2000">
                <a:solidFill>
                  <a:srgbClr val="000000"/>
                </a:solidFill>
              </a:rPr>
              <a:t> (equal to or greater than 50%)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000"/>
              <a:t>Must also</a:t>
            </a:r>
            <a:r>
              <a:rPr lang="en" sz="2000" b="1"/>
              <a:t> include a medical rationale </a:t>
            </a:r>
            <a:r>
              <a:rPr lang="en" sz="2000"/>
              <a:t>for making the conclusion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b="1"/>
              <a:t>Evidence based </a:t>
            </a:r>
            <a:r>
              <a:rPr lang="en" sz="2000"/>
              <a:t>- refer to scans, pathology report, other existing asbestos related illness, consistent with latency period of exposure during service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66666"/>
      </a:dk2>
      <a:lt2>
        <a:srgbClr val="B3A77D"/>
      </a:lt2>
      <a:accent1>
        <a:srgbClr val="EF6C00"/>
      </a:accent1>
      <a:accent2>
        <a:srgbClr val="009668"/>
      </a:accent2>
      <a:accent3>
        <a:srgbClr val="0B5394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1340</Words>
  <Application>Microsoft Office PowerPoint</Application>
  <PresentationFormat>On-screen Show (16:9)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PT Sans Narrow</vt:lpstr>
      <vt:lpstr>Arial Narrow</vt:lpstr>
      <vt:lpstr>Arial</vt:lpstr>
      <vt:lpstr>Open Sans</vt:lpstr>
      <vt:lpstr>Times New Roman</vt:lpstr>
      <vt:lpstr>Tropic</vt:lpstr>
      <vt:lpstr>Serving veterans affected by asbestos-diseases and collaborating with VSOs to assist veterans in their communities</vt:lpstr>
      <vt:lpstr>How we help veterans</vt:lpstr>
      <vt:lpstr>About the team</vt:lpstr>
      <vt:lpstr>Asbestos Exposure</vt:lpstr>
      <vt:lpstr>Elements of a successful VADC claim</vt:lpstr>
      <vt:lpstr>VA Asbestos Related Claims</vt:lpstr>
      <vt:lpstr>Mesothelioma Cancer</vt:lpstr>
      <vt:lpstr>Diagnostic Testing</vt:lpstr>
      <vt:lpstr>Nexus Statements</vt:lpstr>
      <vt:lpstr>Asbestos Exposure Summaries</vt:lpstr>
      <vt:lpstr>Department of Veterans Affairs   M21-1, Part VIII, Subpart iii Chapter 7, Section C Veterans Benefits Administration   July 29, 2021                                </vt:lpstr>
      <vt:lpstr>Asbestos Exposure Summaries</vt:lpstr>
      <vt:lpstr>Asbestos Exposure Summaries</vt:lpstr>
      <vt:lpstr>Exposure Summaries – Key Phrases</vt:lpstr>
      <vt:lpstr>VA Disability Ratings</vt:lpstr>
      <vt:lpstr>How to contact 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veterans affected by asbestos-diseases and collaborating with VSOs to assist veterans in their communities</dc:title>
  <dc:creator>amunz</dc:creator>
  <cp:lastModifiedBy>Aaron Munz</cp:lastModifiedBy>
  <cp:revision>5</cp:revision>
  <cp:lastPrinted>2023-08-09T15:21:51Z</cp:lastPrinted>
  <dcterms:modified xsi:type="dcterms:W3CDTF">2023-08-09T15:24:38Z</dcterms:modified>
</cp:coreProperties>
</file>