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334" r:id="rId5"/>
    <p:sldId id="719" r:id="rId6"/>
    <p:sldId id="657" r:id="rId7"/>
    <p:sldId id="739" r:id="rId8"/>
    <p:sldId id="749" r:id="rId9"/>
    <p:sldId id="748" r:id="rId10"/>
    <p:sldId id="750" r:id="rId11"/>
    <p:sldId id="751" r:id="rId12"/>
    <p:sldId id="752" r:id="rId13"/>
    <p:sldId id="753" r:id="rId14"/>
    <p:sldId id="754" r:id="rId15"/>
    <p:sldId id="755" r:id="rId16"/>
    <p:sldId id="722" r:id="rId17"/>
    <p:sldId id="756" r:id="rId18"/>
    <p:sldId id="644" r:id="rId19"/>
    <p:sldId id="725" r:id="rId20"/>
    <p:sldId id="723" r:id="rId21"/>
    <p:sldId id="726" r:id="rId22"/>
    <p:sldId id="735" r:id="rId23"/>
    <p:sldId id="736" r:id="rId24"/>
    <p:sldId id="746" r:id="rId25"/>
    <p:sldId id="747" r:id="rId26"/>
    <p:sldId id="73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90037" autoAdjust="0"/>
  </p:normalViewPr>
  <p:slideViewPr>
    <p:cSldViewPr>
      <p:cViewPr varScale="1">
        <p:scale>
          <a:sx n="99" d="100"/>
          <a:sy n="99" d="100"/>
        </p:scale>
        <p:origin x="2142" y="72"/>
      </p:cViewPr>
      <p:guideLst>
        <p:guide orient="horz"/>
        <p:guide pos="537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865CD-7C57-48CA-A821-4C4870ACF99E}"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US"/>
        </a:p>
      </dgm:t>
    </dgm:pt>
    <dgm:pt modelId="{6F29A849-E776-476C-ACBB-3F4B7ECF50B7}">
      <dgm:prSet phldrT="[Text]" custT="1"/>
      <dgm:spPr>
        <a:xfrm rot="16200000">
          <a:off x="38626" y="-37943"/>
          <a:ext cx="1699260" cy="1775147"/>
        </a:xfrm>
        <a:solidFill>
          <a:srgbClr val="002060"/>
        </a:solidFill>
        <a:ln>
          <a:noFill/>
        </a:ln>
        <a:effectLst/>
        <a:scene3d>
          <a:camera prst="orthographicFront"/>
          <a:lightRig rig="flat" dir="t"/>
        </a:scene3d>
        <a:sp3d prstMaterial="plastic">
          <a:bevelT w="120900" h="88900"/>
          <a:bevelB w="88900" h="31750" prst="angle"/>
        </a:sp3d>
      </dgm:spPr>
      <dgm:t>
        <a:bodyPr/>
        <a:lstStyle/>
        <a:p>
          <a:pPr algn="ctr"/>
          <a:r>
            <a:rPr lang="en-US" sz="1400" dirty="0">
              <a:solidFill>
                <a:srgbClr val="DAA600"/>
              </a:solidFill>
              <a:latin typeface="Calibri" panose="020F0502020204030204"/>
              <a:ea typeface="+mn-ea"/>
              <a:cs typeface="+mn-cs"/>
            </a:rPr>
            <a:t>BEC/EAC Reported to IC3</a:t>
          </a:r>
        </a:p>
        <a:p>
          <a:pPr algn="ctr"/>
          <a:r>
            <a:rPr lang="en-US" sz="1600" dirty="0">
              <a:solidFill>
                <a:sysClr val="window" lastClr="FFFFFF"/>
              </a:solidFill>
              <a:latin typeface="Calibri" panose="020F0502020204030204"/>
              <a:ea typeface="+mn-ea"/>
              <a:cs typeface="+mn-cs"/>
            </a:rPr>
            <a:t>150 Victim Countries</a:t>
          </a:r>
        </a:p>
        <a:p>
          <a:pPr algn="ctr"/>
          <a:r>
            <a:rPr lang="en-US" sz="1600" dirty="0">
              <a:solidFill>
                <a:sysClr val="window" lastClr="FFFFFF"/>
              </a:solidFill>
              <a:latin typeface="Calibri" panose="020F0502020204030204"/>
              <a:ea typeface="+mn-ea"/>
              <a:cs typeface="+mn-cs"/>
            </a:rPr>
            <a:t>115 Recipient Countries</a:t>
          </a:r>
          <a:endParaRPr lang="en-US" sz="1600" dirty="0">
            <a:solidFill>
              <a:srgbClr val="DAA600"/>
            </a:solidFill>
            <a:latin typeface="Calibri" panose="020F0502020204030204"/>
            <a:ea typeface="+mn-ea"/>
            <a:cs typeface="+mn-cs"/>
          </a:endParaRPr>
        </a:p>
      </dgm:t>
    </dgm:pt>
    <dgm:pt modelId="{F9C6149E-C957-4496-A826-4A0F28D041B7}" type="parTrans" cxnId="{C6D437D2-6724-4723-9AFB-C87118D7DCCB}">
      <dgm:prSet/>
      <dgm:spPr/>
      <dgm:t>
        <a:bodyPr/>
        <a:lstStyle/>
        <a:p>
          <a:endParaRPr lang="en-US"/>
        </a:p>
      </dgm:t>
    </dgm:pt>
    <dgm:pt modelId="{7C4D3E2A-EA88-4E1F-9856-D0DF32D656F3}" type="sibTrans" cxnId="{C6D437D2-6724-4723-9AFB-C87118D7DCCB}">
      <dgm:prSet/>
      <dgm:spPr/>
      <dgm:t>
        <a:bodyPr/>
        <a:lstStyle/>
        <a:p>
          <a:endParaRPr lang="en-US"/>
        </a:p>
      </dgm:t>
    </dgm:pt>
    <dgm:pt modelId="{DCE6C910-CE10-4212-AEDD-62408B3213C4}">
      <dgm:prSet phldrT="[Text]" custT="1"/>
      <dgm:spPr>
        <a:xfrm rot="16200000">
          <a:off x="1946910" y="-37943"/>
          <a:ext cx="1699260" cy="1775147"/>
        </a:xfrm>
        <a:solidFill>
          <a:srgbClr val="002060"/>
        </a:solidFill>
        <a:ln>
          <a:noFill/>
        </a:ln>
        <a:effectLst/>
        <a:scene3d>
          <a:camera prst="orthographicFront"/>
          <a:lightRig rig="flat" dir="t"/>
        </a:scene3d>
        <a:sp3d prstMaterial="plastic">
          <a:bevelT w="120900" h="88900"/>
          <a:bevelB w="88900" h="31750" prst="angle"/>
        </a:sp3d>
      </dgm:spPr>
      <dgm:t>
        <a:bodyPr/>
        <a:lstStyle/>
        <a:p>
          <a:pPr algn="ctr"/>
          <a:r>
            <a:rPr lang="en-US" sz="1400" b="1" dirty="0">
              <a:solidFill>
                <a:srgbClr val="DAA600"/>
              </a:solidFill>
              <a:latin typeface="Calibri" panose="020F0502020204030204"/>
              <a:ea typeface="+mn-ea"/>
              <a:cs typeface="+mn-cs"/>
            </a:rPr>
            <a:t>Top 5 International Countries 2017-2018</a:t>
          </a:r>
        </a:p>
        <a:p>
          <a:pPr algn="ctr"/>
          <a:r>
            <a:rPr lang="en-US" sz="1400" dirty="0">
              <a:solidFill>
                <a:srgbClr val="DAA600"/>
              </a:solidFill>
              <a:latin typeface="Calibri" panose="020F0502020204030204"/>
              <a:ea typeface="+mn-ea"/>
              <a:cs typeface="+mn-cs"/>
            </a:rPr>
            <a:t>Exposed</a:t>
          </a:r>
          <a:r>
            <a:rPr lang="en-US" sz="1400" dirty="0">
              <a:solidFill>
                <a:sysClr val="window" lastClr="FFFFFF"/>
              </a:solidFill>
              <a:latin typeface="Calibri" panose="020F0502020204030204"/>
              <a:ea typeface="+mn-ea"/>
              <a:cs typeface="+mn-cs"/>
            </a:rPr>
            <a:t> </a:t>
          </a:r>
          <a:r>
            <a:rPr lang="en-US" sz="1400" dirty="0">
              <a:solidFill>
                <a:srgbClr val="DAA600"/>
              </a:solidFill>
              <a:latin typeface="Calibri" panose="020F0502020204030204"/>
              <a:ea typeface="+mn-ea"/>
              <a:cs typeface="+mn-cs"/>
            </a:rPr>
            <a:t>Loss</a:t>
          </a:r>
        </a:p>
        <a:p>
          <a:pPr algn="ctr"/>
          <a:r>
            <a:rPr lang="en-US" sz="1400" dirty="0">
              <a:solidFill>
                <a:sysClr val="window" lastClr="FFFFFF"/>
              </a:solidFill>
              <a:latin typeface="Calibri" panose="020F0502020204030204"/>
              <a:ea typeface="+mn-ea"/>
              <a:cs typeface="+mn-cs"/>
            </a:rPr>
            <a:t>Hong Kong</a:t>
          </a:r>
        </a:p>
        <a:p>
          <a:pPr algn="ctr"/>
          <a:r>
            <a:rPr lang="en-US" sz="1400" dirty="0">
              <a:solidFill>
                <a:sysClr val="window" lastClr="FFFFFF"/>
              </a:solidFill>
              <a:latin typeface="Calibri" panose="020F0502020204030204"/>
              <a:ea typeface="+mn-ea"/>
              <a:cs typeface="+mn-cs"/>
            </a:rPr>
            <a:t>China</a:t>
          </a:r>
        </a:p>
        <a:p>
          <a:pPr algn="ctr"/>
          <a:r>
            <a:rPr lang="en-US" sz="1400" dirty="0">
              <a:solidFill>
                <a:sysClr val="window" lastClr="FFFFFF"/>
              </a:solidFill>
              <a:latin typeface="Calibri" panose="020F0502020204030204"/>
              <a:ea typeface="+mn-ea"/>
              <a:cs typeface="+mn-cs"/>
            </a:rPr>
            <a:t>Turkey</a:t>
          </a:r>
        </a:p>
        <a:p>
          <a:pPr algn="ctr"/>
          <a:r>
            <a:rPr lang="en-US" sz="1400" dirty="0">
              <a:solidFill>
                <a:sysClr val="window" lastClr="FFFFFF"/>
              </a:solidFill>
              <a:latin typeface="Calibri" panose="020F0502020204030204"/>
              <a:ea typeface="+mn-ea"/>
              <a:cs typeface="+mn-cs"/>
            </a:rPr>
            <a:t>United Kingdom</a:t>
          </a:r>
        </a:p>
        <a:p>
          <a:pPr algn="ctr"/>
          <a:r>
            <a:rPr lang="en-US" sz="1400" dirty="0">
              <a:solidFill>
                <a:sysClr val="window" lastClr="FFFFFF"/>
              </a:solidFill>
              <a:latin typeface="Calibri" panose="020F0502020204030204"/>
              <a:ea typeface="+mn-ea"/>
              <a:cs typeface="+mn-cs"/>
            </a:rPr>
            <a:t>Bulgaria</a:t>
          </a:r>
          <a:endParaRPr lang="en-US" sz="1400" dirty="0">
            <a:solidFill>
              <a:srgbClr val="DAA600"/>
            </a:solidFill>
            <a:latin typeface="Calibri" panose="020F0502020204030204"/>
            <a:ea typeface="+mn-ea"/>
            <a:cs typeface="+mn-cs"/>
          </a:endParaRPr>
        </a:p>
      </dgm:t>
    </dgm:pt>
    <dgm:pt modelId="{88AF1D19-FFC3-47DE-81D1-CC4EB480183D}" type="parTrans" cxnId="{9D2C6503-8A43-43A6-9132-2A2D20B59419}">
      <dgm:prSet/>
      <dgm:spPr/>
      <dgm:t>
        <a:bodyPr/>
        <a:lstStyle/>
        <a:p>
          <a:endParaRPr lang="en-US"/>
        </a:p>
      </dgm:t>
    </dgm:pt>
    <dgm:pt modelId="{1F98CA22-74B2-42FC-818E-97BEB872FD6B}" type="sibTrans" cxnId="{9D2C6503-8A43-43A6-9132-2A2D20B59419}">
      <dgm:prSet/>
      <dgm:spPr/>
      <dgm:t>
        <a:bodyPr/>
        <a:lstStyle/>
        <a:p>
          <a:endParaRPr lang="en-US"/>
        </a:p>
      </dgm:t>
    </dgm:pt>
    <dgm:pt modelId="{C2F89CDF-AB1D-4C07-9C23-C6F8A8A2F71C}">
      <dgm:prSet phldrT="[Text]" custT="1"/>
      <dgm:spPr>
        <a:xfrm rot="16200000">
          <a:off x="3855876" y="-37943"/>
          <a:ext cx="1699260" cy="1775147"/>
        </a:xfrm>
        <a:solidFill>
          <a:srgbClr val="002060"/>
        </a:solidFill>
        <a:ln>
          <a:noFill/>
        </a:ln>
        <a:effectLst/>
        <a:scene3d>
          <a:camera prst="orthographicFront"/>
          <a:lightRig rig="flat" dir="t"/>
        </a:scene3d>
        <a:sp3d prstMaterial="plastic">
          <a:bevelT w="120900" h="88900"/>
          <a:bevelB w="88900" h="31750" prst="angle"/>
        </a:sp3d>
      </dgm:spPr>
      <dgm:t>
        <a:bodyPr/>
        <a:lstStyle/>
        <a:p>
          <a:r>
            <a:rPr lang="en-US" sz="1400" b="1" dirty="0">
              <a:solidFill>
                <a:srgbClr val="DAA600"/>
              </a:solidFill>
              <a:latin typeface="Calibri" panose="020F0502020204030204"/>
              <a:ea typeface="+mn-ea"/>
              <a:cs typeface="+mn-cs"/>
            </a:rPr>
            <a:t>Top 5 International Countries 2017-2018</a:t>
          </a:r>
        </a:p>
        <a:p>
          <a:r>
            <a:rPr lang="en-US" sz="1400" dirty="0">
              <a:solidFill>
                <a:srgbClr val="DAA600"/>
              </a:solidFill>
              <a:latin typeface="Calibri" panose="020F0502020204030204"/>
              <a:ea typeface="+mn-ea"/>
              <a:cs typeface="+mn-cs"/>
            </a:rPr>
            <a:t>Recipients</a:t>
          </a:r>
        </a:p>
        <a:p>
          <a:r>
            <a:rPr lang="en-US" sz="1400" dirty="0">
              <a:solidFill>
                <a:sysClr val="window" lastClr="FFFFFF"/>
              </a:solidFill>
              <a:latin typeface="Calibri" panose="020F0502020204030204"/>
              <a:ea typeface="+mn-ea"/>
              <a:cs typeface="+mn-cs"/>
            </a:rPr>
            <a:t>Hong Kong</a:t>
          </a:r>
        </a:p>
        <a:p>
          <a:r>
            <a:rPr lang="en-US" sz="1400" dirty="0">
              <a:solidFill>
                <a:sysClr val="window" lastClr="FFFFFF"/>
              </a:solidFill>
              <a:latin typeface="Calibri" panose="020F0502020204030204"/>
              <a:ea typeface="+mn-ea"/>
              <a:cs typeface="+mn-cs"/>
            </a:rPr>
            <a:t>China</a:t>
          </a:r>
        </a:p>
        <a:p>
          <a:r>
            <a:rPr lang="en-US" sz="1400" dirty="0">
              <a:solidFill>
                <a:sysClr val="window" lastClr="FFFFFF"/>
              </a:solidFill>
              <a:latin typeface="Calibri" panose="020F0502020204030204"/>
              <a:ea typeface="+mn-ea"/>
              <a:cs typeface="+mn-cs"/>
            </a:rPr>
            <a:t>United Kingdom</a:t>
          </a:r>
        </a:p>
        <a:p>
          <a:r>
            <a:rPr lang="en-US" sz="1400" dirty="0">
              <a:solidFill>
                <a:sysClr val="window" lastClr="FFFFFF"/>
              </a:solidFill>
              <a:latin typeface="Calibri" panose="020F0502020204030204"/>
              <a:ea typeface="+mn-ea"/>
              <a:cs typeface="+mn-cs"/>
            </a:rPr>
            <a:t>Mexico</a:t>
          </a:r>
        </a:p>
        <a:p>
          <a:r>
            <a:rPr lang="en-US" sz="1400" dirty="0">
              <a:solidFill>
                <a:sysClr val="window" lastClr="FFFFFF"/>
              </a:solidFill>
              <a:latin typeface="Calibri" panose="020F0502020204030204"/>
              <a:ea typeface="+mn-ea"/>
              <a:cs typeface="+mn-cs"/>
            </a:rPr>
            <a:t>Turkey</a:t>
          </a:r>
          <a:endParaRPr lang="en-US" sz="1400" dirty="0">
            <a:solidFill>
              <a:srgbClr val="DAA600"/>
            </a:solidFill>
            <a:latin typeface="Calibri" panose="020F0502020204030204"/>
            <a:ea typeface="+mn-ea"/>
            <a:cs typeface="+mn-cs"/>
          </a:endParaRPr>
        </a:p>
      </dgm:t>
    </dgm:pt>
    <dgm:pt modelId="{CC5AE54B-2DD3-40FB-86F1-43198E4EF229}" type="parTrans" cxnId="{C4C88BB8-8270-49F8-8CBF-1D4325F3F198}">
      <dgm:prSet/>
      <dgm:spPr/>
      <dgm:t>
        <a:bodyPr/>
        <a:lstStyle/>
        <a:p>
          <a:endParaRPr lang="en-US"/>
        </a:p>
      </dgm:t>
    </dgm:pt>
    <dgm:pt modelId="{23374FC8-1A7E-4AC6-83F3-CEB25556FD46}" type="sibTrans" cxnId="{C4C88BB8-8270-49F8-8CBF-1D4325F3F198}">
      <dgm:prSet/>
      <dgm:spPr/>
      <dgm:t>
        <a:bodyPr/>
        <a:lstStyle/>
        <a:p>
          <a:endParaRPr lang="en-US"/>
        </a:p>
      </dgm:t>
    </dgm:pt>
    <dgm:pt modelId="{12625D02-8137-49E9-976C-292E937AA70E}" type="pres">
      <dgm:prSet presAssocID="{36D865CD-7C57-48CA-A821-4C4870ACF99E}" presName="Name0" presStyleCnt="0">
        <dgm:presLayoutVars>
          <dgm:dir/>
          <dgm:resizeHandles val="exact"/>
        </dgm:presLayoutVars>
      </dgm:prSet>
      <dgm:spPr/>
      <dgm:t>
        <a:bodyPr/>
        <a:lstStyle/>
        <a:p>
          <a:endParaRPr lang="en-US"/>
        </a:p>
      </dgm:t>
    </dgm:pt>
    <dgm:pt modelId="{8DB76BFB-6E53-43E2-89ED-13E98C96F277}" type="pres">
      <dgm:prSet presAssocID="{6F29A849-E776-476C-ACBB-3F4B7ECF50B7}" presName="node" presStyleLbl="node1" presStyleIdx="0" presStyleCnt="3">
        <dgm:presLayoutVars>
          <dgm:bulletEnabled val="1"/>
        </dgm:presLayoutVars>
      </dgm:prSet>
      <dgm:spPr>
        <a:prstGeom prst="roundRect">
          <a:avLst/>
        </a:prstGeom>
      </dgm:spPr>
      <dgm:t>
        <a:bodyPr/>
        <a:lstStyle/>
        <a:p>
          <a:endParaRPr lang="en-US"/>
        </a:p>
      </dgm:t>
    </dgm:pt>
    <dgm:pt modelId="{732FC221-0E5B-4719-A749-79A22B18FEF0}" type="pres">
      <dgm:prSet presAssocID="{7C4D3E2A-EA88-4E1F-9856-D0DF32D656F3}" presName="sibTrans" presStyleCnt="0"/>
      <dgm:spPr/>
    </dgm:pt>
    <dgm:pt modelId="{925D07A6-51FA-4320-830E-B8039828DAE7}" type="pres">
      <dgm:prSet presAssocID="{DCE6C910-CE10-4212-AEDD-62408B3213C4}" presName="node" presStyleLbl="node1" presStyleIdx="1" presStyleCnt="3" custLinFactNeighborX="-10357" custLinFactNeighborY="2601">
        <dgm:presLayoutVars>
          <dgm:bulletEnabled val="1"/>
        </dgm:presLayoutVars>
      </dgm:prSet>
      <dgm:spPr>
        <a:prstGeom prst="roundRect">
          <a:avLst/>
        </a:prstGeom>
      </dgm:spPr>
      <dgm:t>
        <a:bodyPr/>
        <a:lstStyle/>
        <a:p>
          <a:endParaRPr lang="en-US"/>
        </a:p>
      </dgm:t>
    </dgm:pt>
    <dgm:pt modelId="{7C438BC2-D198-4948-8579-B58C9840058F}" type="pres">
      <dgm:prSet presAssocID="{1F98CA22-74B2-42FC-818E-97BEB872FD6B}" presName="sibTrans" presStyleCnt="0"/>
      <dgm:spPr/>
    </dgm:pt>
    <dgm:pt modelId="{B8370F6E-BA1F-4486-89A4-6778F8782F94}" type="pres">
      <dgm:prSet presAssocID="{C2F89CDF-AB1D-4C07-9C23-C6F8A8A2F71C}" presName="node" presStyleLbl="node1" presStyleIdx="2" presStyleCnt="3" custLinFactNeighborX="40844" custLinFactNeighborY="-676">
        <dgm:presLayoutVars>
          <dgm:bulletEnabled val="1"/>
        </dgm:presLayoutVars>
      </dgm:prSet>
      <dgm:spPr>
        <a:prstGeom prst="roundRect">
          <a:avLst/>
        </a:prstGeom>
      </dgm:spPr>
      <dgm:t>
        <a:bodyPr/>
        <a:lstStyle/>
        <a:p>
          <a:endParaRPr lang="en-US"/>
        </a:p>
      </dgm:t>
    </dgm:pt>
  </dgm:ptLst>
  <dgm:cxnLst>
    <dgm:cxn modelId="{C6D437D2-6724-4723-9AFB-C87118D7DCCB}" srcId="{36D865CD-7C57-48CA-A821-4C4870ACF99E}" destId="{6F29A849-E776-476C-ACBB-3F4B7ECF50B7}" srcOrd="0" destOrd="0" parTransId="{F9C6149E-C957-4496-A826-4A0F28D041B7}" sibTransId="{7C4D3E2A-EA88-4E1F-9856-D0DF32D656F3}"/>
    <dgm:cxn modelId="{8ADD6E47-FB66-4081-A373-288531C92735}" type="presOf" srcId="{DCE6C910-CE10-4212-AEDD-62408B3213C4}" destId="{925D07A6-51FA-4320-830E-B8039828DAE7}" srcOrd="0" destOrd="0" presId="urn:microsoft.com/office/officeart/2005/8/layout/hList6"/>
    <dgm:cxn modelId="{33B042E2-67DA-4235-B75B-4BD8E01F0587}" type="presOf" srcId="{36D865CD-7C57-48CA-A821-4C4870ACF99E}" destId="{12625D02-8137-49E9-976C-292E937AA70E}" srcOrd="0" destOrd="0" presId="urn:microsoft.com/office/officeart/2005/8/layout/hList6"/>
    <dgm:cxn modelId="{473B0132-239B-46D6-B20F-CDB8836D1D9A}" type="presOf" srcId="{C2F89CDF-AB1D-4C07-9C23-C6F8A8A2F71C}" destId="{B8370F6E-BA1F-4486-89A4-6778F8782F94}" srcOrd="0" destOrd="0" presId="urn:microsoft.com/office/officeart/2005/8/layout/hList6"/>
    <dgm:cxn modelId="{3E30041F-8457-4C31-888C-078871851CCA}" type="presOf" srcId="{6F29A849-E776-476C-ACBB-3F4B7ECF50B7}" destId="{8DB76BFB-6E53-43E2-89ED-13E98C96F277}" srcOrd="0" destOrd="0" presId="urn:microsoft.com/office/officeart/2005/8/layout/hList6"/>
    <dgm:cxn modelId="{9D2C6503-8A43-43A6-9132-2A2D20B59419}" srcId="{36D865CD-7C57-48CA-A821-4C4870ACF99E}" destId="{DCE6C910-CE10-4212-AEDD-62408B3213C4}" srcOrd="1" destOrd="0" parTransId="{88AF1D19-FFC3-47DE-81D1-CC4EB480183D}" sibTransId="{1F98CA22-74B2-42FC-818E-97BEB872FD6B}"/>
    <dgm:cxn modelId="{C4C88BB8-8270-49F8-8CBF-1D4325F3F198}" srcId="{36D865CD-7C57-48CA-A821-4C4870ACF99E}" destId="{C2F89CDF-AB1D-4C07-9C23-C6F8A8A2F71C}" srcOrd="2" destOrd="0" parTransId="{CC5AE54B-2DD3-40FB-86F1-43198E4EF229}" sibTransId="{23374FC8-1A7E-4AC6-83F3-CEB25556FD46}"/>
    <dgm:cxn modelId="{064A064D-37B2-479F-A5DB-3CDD037A191B}" type="presParOf" srcId="{12625D02-8137-49E9-976C-292E937AA70E}" destId="{8DB76BFB-6E53-43E2-89ED-13E98C96F277}" srcOrd="0" destOrd="0" presId="urn:microsoft.com/office/officeart/2005/8/layout/hList6"/>
    <dgm:cxn modelId="{8E050A67-1BE9-452D-A661-E7E3CBAA3F04}" type="presParOf" srcId="{12625D02-8137-49E9-976C-292E937AA70E}" destId="{732FC221-0E5B-4719-A749-79A22B18FEF0}" srcOrd="1" destOrd="0" presId="urn:microsoft.com/office/officeart/2005/8/layout/hList6"/>
    <dgm:cxn modelId="{0C8110AD-E79E-42A9-BAD0-CF4DAB970111}" type="presParOf" srcId="{12625D02-8137-49E9-976C-292E937AA70E}" destId="{925D07A6-51FA-4320-830E-B8039828DAE7}" srcOrd="2" destOrd="0" presId="urn:microsoft.com/office/officeart/2005/8/layout/hList6"/>
    <dgm:cxn modelId="{67AEE5F1-DAD4-4916-B424-1CF630E5FF6F}" type="presParOf" srcId="{12625D02-8137-49E9-976C-292E937AA70E}" destId="{7C438BC2-D198-4948-8579-B58C9840058F}" srcOrd="3" destOrd="0" presId="urn:microsoft.com/office/officeart/2005/8/layout/hList6"/>
    <dgm:cxn modelId="{17AD4898-B273-4624-9E08-F2BA427BD70E}" type="presParOf" srcId="{12625D02-8137-49E9-976C-292E937AA70E}" destId="{B8370F6E-BA1F-4486-89A4-6778F8782F9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76BFB-6E53-43E2-89ED-13E98C96F277}">
      <dsp:nvSpPr>
        <dsp:cNvPr id="0" name=""/>
        <dsp:cNvSpPr/>
      </dsp:nvSpPr>
      <dsp:spPr>
        <a:xfrm rot="16200000">
          <a:off x="-326627" y="327431"/>
          <a:ext cx="2743200" cy="2088337"/>
        </a:xfrm>
        <a:prstGeom prst="roundRect">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a:solidFill>
                <a:srgbClr val="DAA600"/>
              </a:solidFill>
              <a:latin typeface="Calibri" panose="020F0502020204030204"/>
              <a:ea typeface="+mn-ea"/>
              <a:cs typeface="+mn-cs"/>
            </a:rPr>
            <a:t>BEC/EAC Reported to IC3</a:t>
          </a:r>
        </a:p>
        <a:p>
          <a:pPr lvl="0" algn="ctr" defTabSz="6223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150 Victim Countries</a:t>
          </a:r>
        </a:p>
        <a:p>
          <a:pPr lvl="0" algn="ctr" defTabSz="6223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115 Recipient Countries</a:t>
          </a:r>
          <a:endParaRPr lang="en-US" sz="1600" kern="1200" dirty="0">
            <a:solidFill>
              <a:srgbClr val="DAA600"/>
            </a:solidFill>
            <a:latin typeface="Calibri" panose="020F0502020204030204"/>
            <a:ea typeface="+mn-ea"/>
            <a:cs typeface="+mn-cs"/>
          </a:endParaRPr>
        </a:p>
      </dsp:txBody>
      <dsp:txXfrm rot="5400000">
        <a:off x="102748" y="101944"/>
        <a:ext cx="1884449" cy="2539312"/>
      </dsp:txXfrm>
    </dsp:sp>
    <dsp:sp modelId="{925D07A6-51FA-4320-830E-B8039828DAE7}">
      <dsp:nvSpPr>
        <dsp:cNvPr id="0" name=""/>
        <dsp:cNvSpPr/>
      </dsp:nvSpPr>
      <dsp:spPr>
        <a:xfrm rot="16200000">
          <a:off x="1902113" y="327431"/>
          <a:ext cx="2743200" cy="2088337"/>
        </a:xfrm>
        <a:prstGeom prst="roundRect">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a:solidFill>
                <a:srgbClr val="DAA600"/>
              </a:solidFill>
              <a:latin typeface="Calibri" panose="020F0502020204030204"/>
              <a:ea typeface="+mn-ea"/>
              <a:cs typeface="+mn-cs"/>
            </a:rPr>
            <a:t>Top 5 International Countries 2017-2018</a:t>
          </a:r>
        </a:p>
        <a:p>
          <a:pPr lvl="0" algn="ctr" defTabSz="622300">
            <a:lnSpc>
              <a:spcPct val="90000"/>
            </a:lnSpc>
            <a:spcBef>
              <a:spcPct val="0"/>
            </a:spcBef>
            <a:spcAft>
              <a:spcPct val="35000"/>
            </a:spcAft>
          </a:pPr>
          <a:r>
            <a:rPr lang="en-US" sz="1400" kern="1200" dirty="0">
              <a:solidFill>
                <a:srgbClr val="DAA600"/>
              </a:solidFill>
              <a:latin typeface="Calibri" panose="020F0502020204030204"/>
              <a:ea typeface="+mn-ea"/>
              <a:cs typeface="+mn-cs"/>
            </a:rPr>
            <a:t>Exposed</a:t>
          </a:r>
          <a:r>
            <a:rPr lang="en-US" sz="1400" kern="1200" dirty="0">
              <a:solidFill>
                <a:sysClr val="window" lastClr="FFFFFF"/>
              </a:solidFill>
              <a:latin typeface="Calibri" panose="020F0502020204030204"/>
              <a:ea typeface="+mn-ea"/>
              <a:cs typeface="+mn-cs"/>
            </a:rPr>
            <a:t> </a:t>
          </a:r>
          <a:r>
            <a:rPr lang="en-US" sz="1400" kern="1200" dirty="0">
              <a:solidFill>
                <a:srgbClr val="DAA600"/>
              </a:solidFill>
              <a:latin typeface="Calibri" panose="020F0502020204030204"/>
              <a:ea typeface="+mn-ea"/>
              <a:cs typeface="+mn-cs"/>
            </a:rPr>
            <a:t>Loss</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Hong Kong</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China</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Turkey</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United Kingdom</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Bulgaria</a:t>
          </a:r>
          <a:endParaRPr lang="en-US" sz="1400" kern="1200" dirty="0">
            <a:solidFill>
              <a:srgbClr val="DAA600"/>
            </a:solidFill>
            <a:latin typeface="Calibri" panose="020F0502020204030204"/>
            <a:ea typeface="+mn-ea"/>
            <a:cs typeface="+mn-cs"/>
          </a:endParaRPr>
        </a:p>
      </dsp:txBody>
      <dsp:txXfrm rot="5400000">
        <a:off x="2331488" y="101944"/>
        <a:ext cx="1884449" cy="2539312"/>
      </dsp:txXfrm>
    </dsp:sp>
    <dsp:sp modelId="{B8370F6E-BA1F-4486-89A4-6778F8782F94}">
      <dsp:nvSpPr>
        <dsp:cNvPr id="0" name=""/>
        <dsp:cNvSpPr/>
      </dsp:nvSpPr>
      <dsp:spPr>
        <a:xfrm rot="16200000">
          <a:off x="4164101" y="327431"/>
          <a:ext cx="2743200" cy="2088337"/>
        </a:xfrm>
        <a:prstGeom prst="roundRect">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a:solidFill>
                <a:srgbClr val="DAA600"/>
              </a:solidFill>
              <a:latin typeface="Calibri" panose="020F0502020204030204"/>
              <a:ea typeface="+mn-ea"/>
              <a:cs typeface="+mn-cs"/>
            </a:rPr>
            <a:t>Top 5 International Countries 2017-2018</a:t>
          </a:r>
        </a:p>
        <a:p>
          <a:pPr lvl="0" algn="ctr" defTabSz="622300">
            <a:lnSpc>
              <a:spcPct val="90000"/>
            </a:lnSpc>
            <a:spcBef>
              <a:spcPct val="0"/>
            </a:spcBef>
            <a:spcAft>
              <a:spcPct val="35000"/>
            </a:spcAft>
          </a:pPr>
          <a:r>
            <a:rPr lang="en-US" sz="1400" kern="1200" dirty="0">
              <a:solidFill>
                <a:srgbClr val="DAA600"/>
              </a:solidFill>
              <a:latin typeface="Calibri" panose="020F0502020204030204"/>
              <a:ea typeface="+mn-ea"/>
              <a:cs typeface="+mn-cs"/>
            </a:rPr>
            <a:t>Recipients</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Hong Kong</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China</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United Kingdom</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Mexico</a:t>
          </a:r>
        </a:p>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Turkey</a:t>
          </a:r>
          <a:endParaRPr lang="en-US" sz="1400" kern="1200" dirty="0">
            <a:solidFill>
              <a:srgbClr val="DAA600"/>
            </a:solidFill>
            <a:latin typeface="Calibri" panose="020F0502020204030204"/>
            <a:ea typeface="+mn-ea"/>
            <a:cs typeface="+mn-cs"/>
          </a:endParaRPr>
        </a:p>
      </dsp:txBody>
      <dsp:txXfrm rot="5400000">
        <a:off x="4593476" y="101944"/>
        <a:ext cx="1884449" cy="253931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017022-63F2-4231-83AA-2717B8F7A38D}" type="datetimeFigureOut">
              <a:rPr lang="en-US" smtClean="0"/>
              <a:pPr/>
              <a:t>9/20/2018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B4147-3BA8-4F04-BE92-6CD8575F8623}" type="slidenum">
              <a:rPr lang="en-US" smtClean="0"/>
              <a:pPr/>
              <a:t>‹#›</a:t>
            </a:fld>
            <a:endParaRPr lang="en-US"/>
          </a:p>
        </p:txBody>
      </p:sp>
    </p:spTree>
    <p:extLst>
      <p:ext uri="{BB962C8B-B14F-4D97-AF65-F5344CB8AC3E}">
        <p14:creationId xmlns:p14="http://schemas.microsoft.com/office/powerpoint/2010/main" val="3445650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D03F2-14DB-46B1-9EC9-5C0808A95A9B}" type="datetimeFigureOut">
              <a:rPr lang="en-US" smtClean="0"/>
              <a:pPr/>
              <a:t>9/20/2018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CD640-0CD8-428C-A83C-D75BB68E0ED7}" type="slidenum">
              <a:rPr lang="en-US" smtClean="0"/>
              <a:pPr/>
              <a:t>‹#›</a:t>
            </a:fld>
            <a:endParaRPr lang="en-US"/>
          </a:p>
        </p:txBody>
      </p:sp>
    </p:spTree>
    <p:extLst>
      <p:ext uri="{BB962C8B-B14F-4D97-AF65-F5344CB8AC3E}">
        <p14:creationId xmlns:p14="http://schemas.microsoft.com/office/powerpoint/2010/main" val="205835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Slide Number Placeholder 3"/>
          <p:cNvSpPr>
            <a:spLocks noGrp="1"/>
          </p:cNvSpPr>
          <p:nvPr>
            <p:ph type="sldNum" sz="quarter" idx="10"/>
          </p:nvPr>
        </p:nvSpPr>
        <p:spPr/>
        <p:txBody>
          <a:bodyPr/>
          <a:lstStyle/>
          <a:p>
            <a:fld id="{7F4CD640-0CD8-428C-A83C-D75BB68E0ED7}"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278963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http://</a:t>
            </a:r>
            <a:r>
              <a:rPr lang="en-US" dirty="0" err="1"/>
              <a:t>searchsecurity.techtarget.com</a:t>
            </a:r>
            <a:r>
              <a:rPr lang="en-US" dirty="0"/>
              <a:t>/definition/social-engineering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http://</a:t>
            </a:r>
            <a:r>
              <a:rPr lang="en-US" dirty="0" err="1"/>
              <a:t>www.indiatalkies.com</a:t>
            </a:r>
            <a:r>
              <a:rPr lang="en-US" dirty="0"/>
              <a:t>/images/social-networking-sites-8192s.jpg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http://</a:t>
            </a:r>
            <a:r>
              <a:rPr lang="en-US" dirty="0" err="1"/>
              <a:t>homesecurityblog.protectamerica.com</a:t>
            </a:r>
            <a:r>
              <a:rPr lang="en-US" dirty="0"/>
              <a:t>/category/home-security-information/page/3/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http://activ8social.com/</a:t>
            </a:r>
            <a:r>
              <a:rPr lang="en-US" dirty="0" err="1"/>
              <a:t>wp</a:t>
            </a:r>
            <a:r>
              <a:rPr lang="en-US" dirty="0"/>
              <a:t>-content/uploads/2011/02/</a:t>
            </a:r>
            <a:r>
              <a:rPr lang="en-US" dirty="0" err="1"/>
              <a:t>FacebookCheckInCardWeb.jpg</a:t>
            </a:r>
            <a:endParaRPr lang="en-US" dirty="0"/>
          </a:p>
        </p:txBody>
      </p:sp>
      <p:sp>
        <p:nvSpPr>
          <p:cNvPr id="4" name="Slide Number Placeholder 3"/>
          <p:cNvSpPr>
            <a:spLocks noGrp="1"/>
          </p:cNvSpPr>
          <p:nvPr>
            <p:ph type="sldNum" sz="quarter" idx="10"/>
          </p:nvPr>
        </p:nvSpPr>
        <p:spPr/>
        <p:txBody>
          <a:bodyPr/>
          <a:lstStyle/>
          <a:p>
            <a:fld id="{71CCBA35-7A55-9C4B-80ED-70B5A6031F1E}" type="slidenum">
              <a:rPr lang="en-US" smtClean="0"/>
              <a:pPr/>
              <a:t>18</a:t>
            </a:fld>
            <a:endParaRPr lang="en-US"/>
          </a:p>
        </p:txBody>
      </p:sp>
    </p:spTree>
    <p:extLst>
      <p:ext uri="{BB962C8B-B14F-4D97-AF65-F5344CB8AC3E}">
        <p14:creationId xmlns:p14="http://schemas.microsoft.com/office/powerpoint/2010/main" val="243828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D2077-8CE5-407E-9138-1CAAA81B99BD}" type="slidenum">
              <a:rPr lang="en-US" smtClean="0"/>
              <a:pPr/>
              <a:t>19</a:t>
            </a:fld>
            <a:endParaRPr lang="en-US" dirty="0"/>
          </a:p>
        </p:txBody>
      </p:sp>
    </p:spTree>
    <p:extLst>
      <p:ext uri="{BB962C8B-B14F-4D97-AF65-F5344CB8AC3E}">
        <p14:creationId xmlns:p14="http://schemas.microsoft.com/office/powerpoint/2010/main" val="381732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D2077-8CE5-407E-9138-1CAAA81B99BD}" type="slidenum">
              <a:rPr lang="en-US" smtClean="0"/>
              <a:pPr/>
              <a:t>20</a:t>
            </a:fld>
            <a:endParaRPr lang="en-US" dirty="0"/>
          </a:p>
        </p:txBody>
      </p:sp>
    </p:spTree>
    <p:extLst>
      <p:ext uri="{BB962C8B-B14F-4D97-AF65-F5344CB8AC3E}">
        <p14:creationId xmlns:p14="http://schemas.microsoft.com/office/powerpoint/2010/main" val="3054510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D2077-8CE5-407E-9138-1CAAA81B99BD}" type="slidenum">
              <a:rPr lang="en-US" smtClean="0"/>
              <a:pPr/>
              <a:t>21</a:t>
            </a:fld>
            <a:endParaRPr lang="en-US" dirty="0"/>
          </a:p>
        </p:txBody>
      </p:sp>
    </p:spTree>
    <p:extLst>
      <p:ext uri="{BB962C8B-B14F-4D97-AF65-F5344CB8AC3E}">
        <p14:creationId xmlns:p14="http://schemas.microsoft.com/office/powerpoint/2010/main" val="429153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D2077-8CE5-407E-9138-1CAAA81B99BD}" type="slidenum">
              <a:rPr lang="en-US" smtClean="0"/>
              <a:pPr/>
              <a:t>22</a:t>
            </a:fld>
            <a:endParaRPr lang="en-US" dirty="0"/>
          </a:p>
        </p:txBody>
      </p:sp>
    </p:spTree>
    <p:extLst>
      <p:ext uri="{BB962C8B-B14F-4D97-AF65-F5344CB8AC3E}">
        <p14:creationId xmlns:p14="http://schemas.microsoft.com/office/powerpoint/2010/main" val="159260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0A455E-5EB8-4B0F-AE9B-E860B81BCE16}" type="slidenum">
              <a:rPr lang="en-US" smtClean="0"/>
              <a:pPr/>
              <a:t>2</a:t>
            </a:fld>
            <a:endParaRPr lang="en-US" dirty="0"/>
          </a:p>
        </p:txBody>
      </p:sp>
    </p:spTree>
    <p:extLst>
      <p:ext uri="{BB962C8B-B14F-4D97-AF65-F5344CB8AC3E}">
        <p14:creationId xmlns:p14="http://schemas.microsoft.com/office/powerpoint/2010/main" val="172670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[More detailed</a:t>
            </a:r>
            <a:r>
              <a:rPr lang="en-US" i="1" baseline="0" dirty="0"/>
              <a:t> talking points to come, upon approval of the slides.]</a:t>
            </a:r>
            <a:endParaRPr lang="en-US" i="1"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7F4CD640-0CD8-428C-A83C-D75BB68E0ED7}" type="slidenum">
              <a:rPr lang="en-US" smtClean="0"/>
              <a:pPr/>
              <a:t>3</a:t>
            </a:fld>
            <a:endParaRPr lang="en-US"/>
          </a:p>
        </p:txBody>
      </p:sp>
    </p:spTree>
    <p:extLst>
      <p:ext uri="{BB962C8B-B14F-4D97-AF65-F5344CB8AC3E}">
        <p14:creationId xmlns:p14="http://schemas.microsoft.com/office/powerpoint/2010/main" val="211363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635C8DC-EE16-4AAB-9686-0D9396E79AA3}" type="slidenum">
              <a:rPr lang="en-US" smtClean="0"/>
              <a:pPr>
                <a:defRPr/>
              </a:pPr>
              <a:t>7</a:t>
            </a:fld>
            <a:endParaRPr lang="en-US"/>
          </a:p>
        </p:txBody>
      </p:sp>
    </p:spTree>
    <p:extLst>
      <p:ext uri="{BB962C8B-B14F-4D97-AF65-F5344CB8AC3E}">
        <p14:creationId xmlns:p14="http://schemas.microsoft.com/office/powerpoint/2010/main" val="277820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rapid response team work with the FIU’s</a:t>
            </a:r>
            <a:r>
              <a:rPr lang="en-US" baseline="0" dirty="0" smtClean="0"/>
              <a:t> in each country to recover funds.</a:t>
            </a:r>
          </a:p>
          <a:p>
            <a:r>
              <a:rPr lang="en-US" baseline="0" dirty="0" smtClean="0"/>
              <a:t>The recovery process varies from country to country</a:t>
            </a:r>
          </a:p>
          <a:p>
            <a:endParaRPr lang="en-US" dirty="0"/>
          </a:p>
        </p:txBody>
      </p:sp>
      <p:sp>
        <p:nvSpPr>
          <p:cNvPr id="4" name="Slide Number Placeholder 3"/>
          <p:cNvSpPr>
            <a:spLocks noGrp="1"/>
          </p:cNvSpPr>
          <p:nvPr>
            <p:ph type="sldNum" sz="quarter" idx="10"/>
          </p:nvPr>
        </p:nvSpPr>
        <p:spPr/>
        <p:txBody>
          <a:bodyPr/>
          <a:lstStyle/>
          <a:p>
            <a:fld id="{7F4CD640-0CD8-428C-A83C-D75BB68E0ED7}" type="slidenum">
              <a:rPr lang="en-US" smtClean="0"/>
              <a:pPr/>
              <a:t>9</a:t>
            </a:fld>
            <a:endParaRPr lang="en-US" dirty="0"/>
          </a:p>
        </p:txBody>
      </p:sp>
    </p:spTree>
    <p:extLst>
      <p:ext uri="{BB962C8B-B14F-4D97-AF65-F5344CB8AC3E}">
        <p14:creationId xmlns:p14="http://schemas.microsoft.com/office/powerpoint/2010/main" val="53695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will review all crime types not limited to BEC</a:t>
            </a:r>
          </a:p>
          <a:p>
            <a:r>
              <a:rPr lang="en-US" dirty="0" smtClean="0"/>
              <a:t>RAT will contact the recipient financial institutions and request</a:t>
            </a:r>
            <a:r>
              <a:rPr lang="en-US" baseline="0" dirty="0" smtClean="0"/>
              <a:t> funds be frozen</a:t>
            </a:r>
          </a:p>
          <a:p>
            <a:r>
              <a:rPr lang="en-US" baseline="0" dirty="0" smtClean="0"/>
              <a:t>Follow up is made with the field via formal electronic communication notifying them of the requested action</a:t>
            </a:r>
          </a:p>
          <a:p>
            <a:endParaRPr lang="en-US" baseline="0" dirty="0" smtClean="0"/>
          </a:p>
          <a:p>
            <a:r>
              <a:rPr lang="en-US" baseline="0" dirty="0" smtClean="0"/>
              <a:t>IC3 does not contact victims, victims who appear to have wired funds to a fraudulent account are instructed to follow up with the sending institution requesting a hold harmless or letter of indemnity </a:t>
            </a:r>
          </a:p>
          <a:p>
            <a:endParaRPr lang="en-US" baseline="0" dirty="0" smtClean="0"/>
          </a:p>
          <a:p>
            <a:r>
              <a:rPr lang="en-US" baseline="0" dirty="0" smtClean="0"/>
              <a:t>Currently RAT is reporting an almost 80% recovery rate for the time period February to June 2018</a:t>
            </a:r>
          </a:p>
          <a:p>
            <a:endParaRPr lang="en-US" dirty="0"/>
          </a:p>
        </p:txBody>
      </p:sp>
      <p:sp>
        <p:nvSpPr>
          <p:cNvPr id="4" name="Slide Number Placeholder 3"/>
          <p:cNvSpPr>
            <a:spLocks noGrp="1"/>
          </p:cNvSpPr>
          <p:nvPr>
            <p:ph type="sldNum" sz="quarter" idx="10"/>
          </p:nvPr>
        </p:nvSpPr>
        <p:spPr/>
        <p:txBody>
          <a:bodyPr/>
          <a:lstStyle/>
          <a:p>
            <a:fld id="{7F4CD640-0CD8-428C-A83C-D75BB68E0ED7}" type="slidenum">
              <a:rPr lang="en-US" smtClean="0"/>
              <a:pPr/>
              <a:t>10</a:t>
            </a:fld>
            <a:endParaRPr lang="en-US" dirty="0"/>
          </a:p>
        </p:txBody>
      </p:sp>
    </p:spTree>
    <p:extLst>
      <p:ext uri="{BB962C8B-B14F-4D97-AF65-F5344CB8AC3E}">
        <p14:creationId xmlns:p14="http://schemas.microsoft.com/office/powerpoint/2010/main" val="397738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may</a:t>
            </a:r>
            <a:r>
              <a:rPr lang="en-US" baseline="0" dirty="0" smtClean="0"/>
              <a:t> also act upon transactions &lt;$50k</a:t>
            </a:r>
            <a:endParaRPr lang="en-US" dirty="0"/>
          </a:p>
        </p:txBody>
      </p:sp>
      <p:sp>
        <p:nvSpPr>
          <p:cNvPr id="4" name="Slide Number Placeholder 3"/>
          <p:cNvSpPr>
            <a:spLocks noGrp="1"/>
          </p:cNvSpPr>
          <p:nvPr>
            <p:ph type="sldNum" sz="quarter" idx="10"/>
          </p:nvPr>
        </p:nvSpPr>
        <p:spPr/>
        <p:txBody>
          <a:bodyPr/>
          <a:lstStyle/>
          <a:p>
            <a:fld id="{7F4CD640-0CD8-428C-A83C-D75BB68E0ED7}" type="slidenum">
              <a:rPr lang="en-US" smtClean="0"/>
              <a:pPr/>
              <a:t>11</a:t>
            </a:fld>
            <a:endParaRPr lang="en-US" dirty="0"/>
          </a:p>
        </p:txBody>
      </p:sp>
    </p:spTree>
    <p:extLst>
      <p:ext uri="{BB962C8B-B14F-4D97-AF65-F5344CB8AC3E}">
        <p14:creationId xmlns:p14="http://schemas.microsoft.com/office/powerpoint/2010/main" val="388843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FO is working with USSS contacts to assist in the recovery process where</a:t>
            </a:r>
            <a:r>
              <a:rPr lang="en-US" baseline="0" dirty="0" smtClean="0"/>
              <a:t> financial institutions will not provide HH or LOI on behalf of their victims</a:t>
            </a:r>
            <a:endParaRPr lang="en-US" dirty="0"/>
          </a:p>
        </p:txBody>
      </p:sp>
      <p:sp>
        <p:nvSpPr>
          <p:cNvPr id="4" name="Slide Number Placeholder 3"/>
          <p:cNvSpPr>
            <a:spLocks noGrp="1"/>
          </p:cNvSpPr>
          <p:nvPr>
            <p:ph type="sldNum" sz="quarter" idx="10"/>
          </p:nvPr>
        </p:nvSpPr>
        <p:spPr/>
        <p:txBody>
          <a:bodyPr/>
          <a:lstStyle/>
          <a:p>
            <a:fld id="{7F4CD640-0CD8-428C-A83C-D75BB68E0ED7}" type="slidenum">
              <a:rPr lang="en-US" smtClean="0"/>
              <a:pPr/>
              <a:t>12</a:t>
            </a:fld>
            <a:endParaRPr lang="en-US" dirty="0"/>
          </a:p>
        </p:txBody>
      </p:sp>
    </p:spTree>
    <p:extLst>
      <p:ext uri="{BB962C8B-B14F-4D97-AF65-F5344CB8AC3E}">
        <p14:creationId xmlns:p14="http://schemas.microsoft.com/office/powerpoint/2010/main" val="3628213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CD640-0CD8-428C-A83C-D75BB68E0ED7}" type="slidenum">
              <a:rPr lang="en-US" smtClean="0"/>
              <a:pPr/>
              <a:t>14</a:t>
            </a:fld>
            <a:endParaRPr lang="en-US" dirty="0"/>
          </a:p>
        </p:txBody>
      </p:sp>
    </p:spTree>
    <p:extLst>
      <p:ext uri="{BB962C8B-B14F-4D97-AF65-F5344CB8AC3E}">
        <p14:creationId xmlns:p14="http://schemas.microsoft.com/office/powerpoint/2010/main" val="85578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530A7-876F-475E-B0B0-A7E1E5DC0136}" type="datetime1">
              <a:rPr lang="en-US" smtClean="0"/>
              <a:pPr/>
              <a:t>9/20/2018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CLASSIFICATION</a:t>
            </a:r>
          </a:p>
        </p:txBody>
      </p:sp>
      <p:sp>
        <p:nvSpPr>
          <p:cNvPr id="6" name="Slide Number Placeholder 5"/>
          <p:cNvSpPr>
            <a:spLocks noGrp="1"/>
          </p:cNvSpPr>
          <p:nvPr>
            <p:ph type="sldNum" sz="quarter" idx="12"/>
          </p:nvPr>
        </p:nvSpPr>
        <p:spPr/>
        <p:txBody>
          <a:bodyPr/>
          <a:lstStyle/>
          <a:p>
            <a:fld id="{C541DFC3-B8E3-4B0E-A785-676C12F69D0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342900" indent="-342900">
              <a:buFont typeface="Wingdings" charset="2"/>
              <a:buChar char="v"/>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541DFC3-B8E3-4B0E-A785-676C12F69D0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EA3DE4E-5F04-4307-A12F-A9AFE7922CBB}" type="datetime1">
              <a:rPr lang="en-US" smtClean="0"/>
              <a:pPr/>
              <a:t>9/20/2018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CLASSIFICATION</a:t>
            </a:r>
          </a:p>
        </p:txBody>
      </p:sp>
      <p:sp>
        <p:nvSpPr>
          <p:cNvPr id="7" name="Slide Number Placeholder 6"/>
          <p:cNvSpPr>
            <a:spLocks noGrp="1"/>
          </p:cNvSpPr>
          <p:nvPr>
            <p:ph type="sldNum" sz="quarter" idx="12"/>
          </p:nvPr>
        </p:nvSpPr>
        <p:spPr/>
        <p:txBody>
          <a:bodyPr/>
          <a:lstStyle/>
          <a:p>
            <a:fld id="{C541DFC3-B8E3-4B0E-A785-676C12F69D0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AF9EC01-F632-480A-8ACC-5EC8A19F96B4}" type="datetime1">
              <a:rPr lang="en-US" smtClean="0"/>
              <a:pPr/>
              <a:t>9/20/2018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CLASSIFICATION</a:t>
            </a:r>
          </a:p>
        </p:txBody>
      </p:sp>
      <p:sp>
        <p:nvSpPr>
          <p:cNvPr id="5" name="Slide Number Placeholder 4"/>
          <p:cNvSpPr>
            <a:spLocks noGrp="1"/>
          </p:cNvSpPr>
          <p:nvPr>
            <p:ph type="sldNum" sz="quarter" idx="12"/>
          </p:nvPr>
        </p:nvSpPr>
        <p:spPr/>
        <p:txBody>
          <a:bodyPr/>
          <a:lstStyle/>
          <a:p>
            <a:fld id="{C541DFC3-B8E3-4B0E-A785-676C12F69D0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6D8236F-86C7-4819-9AEB-1A183DF13DF8}" type="datetime1">
              <a:rPr lang="en-US" smtClean="0"/>
              <a:pPr/>
              <a:t>9/20/2018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CLASSIFICATION</a:t>
            </a:r>
          </a:p>
        </p:txBody>
      </p:sp>
      <p:sp>
        <p:nvSpPr>
          <p:cNvPr id="4" name="Slide Number Placeholder 3"/>
          <p:cNvSpPr>
            <a:spLocks noGrp="1"/>
          </p:cNvSpPr>
          <p:nvPr>
            <p:ph type="sldNum" sz="quarter" idx="12"/>
          </p:nvPr>
        </p:nvSpPr>
        <p:spPr/>
        <p:txBody>
          <a:bodyPr/>
          <a:lstStyle/>
          <a:p>
            <a:fld id="{C541DFC3-B8E3-4B0E-A785-676C12F69D0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19199"/>
            <a:ext cx="54864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08C9D5A-AB3E-4682-8907-2B47FFBB1FF9}" type="datetime1">
              <a:rPr lang="en-US" smtClean="0">
                <a:solidFill>
                  <a:prstClr val="black">
                    <a:tint val="75000"/>
                  </a:prstClr>
                </a:solidFill>
                <a:latin typeface="Calibri"/>
              </a:rPr>
              <a:pPr/>
              <a:t>9/20/2018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solidFill>
                  <a:prstClr val="black">
                    <a:tint val="75000"/>
                  </a:prstClr>
                </a:solidFill>
                <a:latin typeface="Calibri"/>
              </a:rPr>
              <a:t>UNCLASSIFIED//FOUO</a:t>
            </a:r>
          </a:p>
        </p:txBody>
      </p:sp>
      <p:sp>
        <p:nvSpPr>
          <p:cNvPr id="7" name="Slide Number Placeholder 6"/>
          <p:cNvSpPr>
            <a:spLocks noGrp="1"/>
          </p:cNvSpPr>
          <p:nvPr>
            <p:ph type="sldNum" sz="quarter" idx="12"/>
          </p:nvPr>
        </p:nvSpPr>
        <p:spPr/>
        <p:txBody>
          <a:bodyPr/>
          <a:lstStyle/>
          <a:p>
            <a:fld id="{C541DFC3-B8E3-4B0E-A785-676C12F69D0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7022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04800"/>
            <a:ext cx="8458200" cy="411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17637"/>
            <a:ext cx="82296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1DFC3-B8E3-4B0E-A785-676C12F69D03}" type="slidenum">
              <a:rPr lang="en-US" smtClean="0"/>
              <a:pPr/>
              <a:t>‹#›</a:t>
            </a:fld>
            <a:endParaRPr lang="en-US"/>
          </a:p>
        </p:txBody>
      </p:sp>
      <p:sp>
        <p:nvSpPr>
          <p:cNvPr id="8" name="Rectangle 7"/>
          <p:cNvSpPr/>
          <p:nvPr userDrawn="1"/>
        </p:nvSpPr>
        <p:spPr>
          <a:xfrm>
            <a:off x="1524000" y="6477000"/>
            <a:ext cx="6096000" cy="338554"/>
          </a:xfrm>
          <a:prstGeom prst="rect">
            <a:avLst/>
          </a:prstGeom>
        </p:spPr>
        <p:txBody>
          <a:bodyPr wrap="square">
            <a:spAutoFit/>
          </a:bodyPr>
          <a:lstStyle/>
          <a:p>
            <a:pPr algn="ctr"/>
            <a:r>
              <a:rPr lang="en-US" sz="1600" b="1" dirty="0">
                <a:solidFill>
                  <a:srgbClr val="008000"/>
                </a:solidFill>
              </a:rPr>
              <a:t>UNCLASSIFIED</a:t>
            </a:r>
            <a:endParaRPr lang="en-US" sz="16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600" kern="1200">
          <a:solidFill>
            <a:schemeClr val="bg1"/>
          </a:solidFill>
          <a:latin typeface="Futura Md BT" pitchFamily="34" charset="0"/>
          <a:ea typeface="+mj-ea"/>
          <a:cs typeface="+mj-cs"/>
        </a:defRPr>
      </a:lvl1pPr>
    </p:titleStyle>
    <p:bodyStyle>
      <a:lvl1pPr marL="342900" indent="-342900" algn="l" defTabSz="914400" rtl="0" eaLnBrk="1" latinLnBrk="0" hangingPunct="1">
        <a:spcBef>
          <a:spcPct val="20000"/>
        </a:spcBef>
        <a:buFont typeface="Wingdings" charset="2"/>
        <a:buChar char="v"/>
        <a:defRPr sz="2600" kern="1200">
          <a:solidFill>
            <a:srgbClr val="1F497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5105400"/>
            <a:ext cx="32766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304800" y="4191000"/>
            <a:ext cx="7239000" cy="781050"/>
          </a:xfrm>
        </p:spPr>
        <p:txBody>
          <a:bodyPr>
            <a:normAutofit/>
          </a:bodyPr>
          <a:lstStyle/>
          <a:p>
            <a:r>
              <a:rPr lang="en-US" sz="4000" b="1" dirty="0">
                <a:solidFill>
                  <a:schemeClr val="tx2"/>
                </a:solidFill>
              </a:rPr>
              <a:t>Cyber Threat Trends for </a:t>
            </a:r>
            <a:r>
              <a:rPr lang="en-US" sz="4000" b="1" dirty="0" smtClean="0">
                <a:solidFill>
                  <a:schemeClr val="tx2"/>
                </a:solidFill>
              </a:rPr>
              <a:t>2018</a:t>
            </a:r>
            <a:endParaRPr lang="en-US" sz="4000" b="1" i="1" dirty="0">
              <a:solidFill>
                <a:schemeClr val="tx2"/>
              </a:solidFill>
            </a:endParaRPr>
          </a:p>
        </p:txBody>
      </p:sp>
      <p:sp>
        <p:nvSpPr>
          <p:cNvPr id="3" name="Subtitle 2"/>
          <p:cNvSpPr>
            <a:spLocks noGrp="1"/>
          </p:cNvSpPr>
          <p:nvPr>
            <p:ph type="subTitle" idx="1"/>
          </p:nvPr>
        </p:nvSpPr>
        <p:spPr>
          <a:xfrm>
            <a:off x="304800" y="5486400"/>
            <a:ext cx="5105400" cy="990600"/>
          </a:xfrm>
        </p:spPr>
        <p:txBody>
          <a:bodyPr>
            <a:normAutofit/>
          </a:bodyPr>
          <a:lstStyle/>
          <a:p>
            <a:pPr algn="l"/>
            <a:r>
              <a:rPr lang="en-US" sz="2400" b="1" dirty="0"/>
              <a:t>SSA Elvis Chan</a:t>
            </a:r>
          </a:p>
          <a:p>
            <a:pPr algn="l"/>
            <a:r>
              <a:rPr lang="en-US" sz="2400" dirty="0"/>
              <a:t>FBI San Francisco</a:t>
            </a:r>
          </a:p>
        </p:txBody>
      </p:sp>
    </p:spTree>
    <p:extLst>
      <p:ext uri="{BB962C8B-B14F-4D97-AF65-F5344CB8AC3E}">
        <p14:creationId xmlns:p14="http://schemas.microsoft.com/office/powerpoint/2010/main" val="122576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effectLst>
                  <a:innerShdw blurRad="63500" dist="50800" dir="2700000">
                    <a:prstClr val="black">
                      <a:alpha val="50000"/>
                    </a:prstClr>
                  </a:innerShdw>
                </a:effectLst>
              </a:rPr>
              <a:t>Domestic Financial Fraud Kill Chain</a:t>
            </a:r>
          </a:p>
        </p:txBody>
      </p:sp>
      <p:sp>
        <p:nvSpPr>
          <p:cNvPr id="3" name="Content Placeholder 2"/>
          <p:cNvSpPr>
            <a:spLocks noGrp="1"/>
          </p:cNvSpPr>
          <p:nvPr>
            <p:ph idx="1"/>
          </p:nvPr>
        </p:nvSpPr>
        <p:spPr>
          <a:xfrm>
            <a:off x="1600199" y="1645598"/>
            <a:ext cx="7286625" cy="4324350"/>
          </a:xfrm>
        </p:spPr>
        <p:txBody>
          <a:bodyPr>
            <a:normAutofit/>
          </a:bodyPr>
          <a:lstStyle/>
          <a:p>
            <a:pPr>
              <a:buNone/>
            </a:pPr>
            <a:endParaRPr lang="en-US" sz="1800" dirty="0" smtClean="0">
              <a:solidFill>
                <a:srgbClr val="000000"/>
              </a:solidFill>
            </a:endParaRPr>
          </a:p>
          <a:p>
            <a:pPr marL="0" indent="0">
              <a:buNone/>
            </a:pPr>
            <a:endParaRPr lang="en-US" sz="1800" dirty="0" smtClean="0">
              <a:solidFill>
                <a:srgbClr val="000000"/>
              </a:solidFill>
            </a:endParaRPr>
          </a:p>
          <a:p>
            <a:pPr marL="0" indent="0">
              <a:buNone/>
            </a:pPr>
            <a:endParaRPr lang="en-US" sz="1800" dirty="0">
              <a:solidFill>
                <a:srgbClr val="000000"/>
              </a:solidFill>
            </a:endParaRPr>
          </a:p>
          <a:p>
            <a:pPr marL="0" indent="0">
              <a:buNone/>
            </a:pPr>
            <a:endParaRPr lang="en-US" sz="1800" dirty="0" smtClean="0">
              <a:solidFill>
                <a:srgbClr val="000000"/>
              </a:solidFill>
            </a:endParaRPr>
          </a:p>
          <a:p>
            <a:pPr marL="0" indent="0">
              <a:buNone/>
            </a:pPr>
            <a:r>
              <a:rPr lang="en-US" sz="1800" dirty="0" smtClean="0">
                <a:solidFill>
                  <a:srgbClr val="000000"/>
                </a:solidFill>
              </a:rPr>
              <a:t>The IC3 </a:t>
            </a:r>
            <a:r>
              <a:rPr lang="en-US" sz="1800" dirty="0">
                <a:solidFill>
                  <a:srgbClr val="000000"/>
                </a:solidFill>
              </a:rPr>
              <a:t>Recovery Asset Team (</a:t>
            </a:r>
            <a:r>
              <a:rPr lang="en-US" sz="1800" dirty="0" smtClean="0">
                <a:solidFill>
                  <a:srgbClr val="000000"/>
                </a:solidFill>
              </a:rPr>
              <a:t>RAT) was established in February 2018 to assist the field and streamline communications to financial institutions in an effort to recover funds for victims.</a:t>
            </a:r>
          </a:p>
          <a:p>
            <a:pPr marL="0" indent="0">
              <a:buNone/>
            </a:pPr>
            <a:endParaRPr lang="en-US" sz="1800" dirty="0">
              <a:solidFill>
                <a:srgbClr val="000000"/>
              </a:solidFill>
            </a:endParaRPr>
          </a:p>
          <a:p>
            <a:pPr marL="0" indent="0">
              <a:buNone/>
            </a:pPr>
            <a:r>
              <a:rPr lang="en-US" sz="1800" dirty="0" smtClean="0">
                <a:solidFill>
                  <a:srgbClr val="000000"/>
                </a:solidFill>
              </a:rPr>
              <a:t>Complaints submitted to the IC3 will be reviewed for RAT action if they meet specific criteria.</a:t>
            </a:r>
          </a:p>
          <a:p>
            <a:pPr marL="0" indent="0">
              <a:buNone/>
            </a:pPr>
            <a:endParaRPr lang="en-US" sz="1800" dirty="0">
              <a:solidFill>
                <a:srgbClr val="000000"/>
              </a:solidFill>
            </a:endParaRPr>
          </a:p>
          <a:p>
            <a:pPr>
              <a:buNone/>
            </a:pPr>
            <a:endParaRPr lang="en-US" sz="1800" dirty="0" smtClean="0">
              <a:solidFill>
                <a:srgbClr val="000000"/>
              </a:solidFill>
            </a:endParaRPr>
          </a:p>
          <a:p>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a:solidFill>
                <a:srgbClr val="000000"/>
              </a:solidFill>
            </a:endParaRPr>
          </a:p>
        </p:txBody>
      </p:sp>
      <p:pic>
        <p:nvPicPr>
          <p:cNvPr id="5" name="Picture 4"/>
          <p:cNvPicPr>
            <a:picLocks noChangeAspect="1"/>
          </p:cNvPicPr>
          <p:nvPr/>
        </p:nvPicPr>
        <p:blipFill>
          <a:blip r:embed="rId3"/>
          <a:stretch>
            <a:fillRect/>
          </a:stretch>
        </p:blipFill>
        <p:spPr>
          <a:xfrm>
            <a:off x="3962400" y="1281931"/>
            <a:ext cx="1542422" cy="1554615"/>
          </a:xfrm>
          <a:prstGeom prst="rect">
            <a:avLst/>
          </a:prstGeom>
        </p:spPr>
      </p:pic>
      <p:pic>
        <p:nvPicPr>
          <p:cNvPr id="8" name="Picture 7" descr="https://go.fbinet.fbi/CCRSB/CyD/PublishingImages/Logos%20and%20Seals/IC3_gold_big.png"/>
          <p:cNvPicPr>
            <a:picLocks noChangeAspect="1" noChangeArrowheads="1"/>
          </p:cNvPicPr>
          <p:nvPr/>
        </p:nvPicPr>
        <p:blipFill>
          <a:blip r:embed="rId4" cstate="print"/>
          <a:srcRect/>
          <a:stretch>
            <a:fillRect/>
          </a:stretch>
        </p:blipFill>
        <p:spPr bwMode="auto">
          <a:xfrm>
            <a:off x="7848600" y="5012000"/>
            <a:ext cx="1124148" cy="1083999"/>
          </a:xfrm>
          <a:prstGeom prst="rect">
            <a:avLst/>
          </a:prstGeom>
          <a:noFill/>
        </p:spPr>
      </p:pic>
    </p:spTree>
    <p:extLst>
      <p:ext uri="{BB962C8B-B14F-4D97-AF65-F5344CB8AC3E}">
        <p14:creationId xmlns:p14="http://schemas.microsoft.com/office/powerpoint/2010/main" val="280529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effectLst>
                  <a:innerShdw blurRad="63500" dist="50800" dir="2700000">
                    <a:prstClr val="black">
                      <a:alpha val="50000"/>
                    </a:prstClr>
                  </a:innerShdw>
                </a:effectLst>
              </a:rPr>
              <a:t>Domestic Financial Fraud Kill Chain</a:t>
            </a:r>
          </a:p>
        </p:txBody>
      </p:sp>
      <p:sp>
        <p:nvSpPr>
          <p:cNvPr id="3" name="Content Placeholder 2"/>
          <p:cNvSpPr>
            <a:spLocks noGrp="1"/>
          </p:cNvSpPr>
          <p:nvPr>
            <p:ph idx="1"/>
          </p:nvPr>
        </p:nvSpPr>
        <p:spPr>
          <a:xfrm>
            <a:off x="1600199" y="1235077"/>
            <a:ext cx="7286625" cy="5394323"/>
          </a:xfrm>
        </p:spPr>
        <p:txBody>
          <a:bodyPr>
            <a:normAutofit/>
          </a:bodyPr>
          <a:lstStyle/>
          <a:p>
            <a:pPr>
              <a:buNone/>
            </a:pPr>
            <a:endParaRPr lang="en-US" sz="1800" dirty="0" smtClean="0">
              <a:solidFill>
                <a:srgbClr val="000000"/>
              </a:solidFill>
            </a:endParaRPr>
          </a:p>
          <a:p>
            <a:pPr marL="0" indent="0">
              <a:buNone/>
            </a:pPr>
            <a:endParaRPr lang="en-US" sz="1800" dirty="0" smtClean="0">
              <a:solidFill>
                <a:srgbClr val="000000"/>
              </a:solidFill>
            </a:endParaRPr>
          </a:p>
          <a:p>
            <a:pPr marL="0" indent="0">
              <a:buNone/>
            </a:pPr>
            <a:endParaRPr lang="en-US" sz="1800" dirty="0">
              <a:solidFill>
                <a:srgbClr val="000000"/>
              </a:solidFill>
            </a:endParaRPr>
          </a:p>
          <a:p>
            <a:pPr marL="0" indent="0">
              <a:buNone/>
            </a:pPr>
            <a:endParaRPr lang="en-US" sz="1800" dirty="0" smtClean="0"/>
          </a:p>
          <a:p>
            <a:pPr marL="0" indent="0">
              <a:buNone/>
            </a:pPr>
            <a:r>
              <a:rPr lang="en-US" sz="1800" dirty="0" smtClean="0"/>
              <a:t>What the RAT Does:</a:t>
            </a:r>
            <a:endParaRPr lang="en-US" sz="1800" dirty="0"/>
          </a:p>
          <a:p>
            <a:endParaRPr lang="en-US" sz="1800" dirty="0" smtClean="0"/>
          </a:p>
          <a:p>
            <a:r>
              <a:rPr lang="en-US" sz="1800" dirty="0" smtClean="0"/>
              <a:t>RAT </a:t>
            </a:r>
            <a:r>
              <a:rPr lang="en-US" sz="1800" dirty="0"/>
              <a:t>will review all crime types not limited to </a:t>
            </a:r>
            <a:r>
              <a:rPr lang="en-US" sz="1800" dirty="0" smtClean="0"/>
              <a:t>BEC </a:t>
            </a:r>
          </a:p>
          <a:p>
            <a:pPr marL="0" indent="0">
              <a:buNone/>
            </a:pPr>
            <a:endParaRPr lang="en-US" sz="1800" dirty="0"/>
          </a:p>
          <a:p>
            <a:r>
              <a:rPr lang="en-US" sz="1800" dirty="0"/>
              <a:t>RAT will contact the recipient financial institutions and request funds be </a:t>
            </a:r>
            <a:r>
              <a:rPr lang="en-US" sz="1800" dirty="0" smtClean="0"/>
              <a:t>frozen</a:t>
            </a:r>
          </a:p>
          <a:p>
            <a:pPr marL="0" indent="0">
              <a:buNone/>
            </a:pPr>
            <a:endParaRPr lang="en-US" sz="1800" dirty="0"/>
          </a:p>
          <a:p>
            <a:r>
              <a:rPr lang="en-US" sz="1800" dirty="0" smtClean="0"/>
              <a:t>RAT will contact the </a:t>
            </a:r>
            <a:r>
              <a:rPr lang="en-US" sz="1800" dirty="0"/>
              <a:t>field via formal electronic communication notifying them of the requested action</a:t>
            </a:r>
          </a:p>
          <a:p>
            <a:endParaRPr lang="en-US" sz="1800" dirty="0"/>
          </a:p>
          <a:p>
            <a:pPr>
              <a:buNone/>
            </a:pPr>
            <a:endParaRPr lang="en-US" sz="1800" dirty="0" smtClean="0">
              <a:solidFill>
                <a:srgbClr val="000000"/>
              </a:solidFill>
            </a:endParaRPr>
          </a:p>
          <a:p>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a:solidFill>
                <a:srgbClr val="000000"/>
              </a:solidFill>
            </a:endParaRPr>
          </a:p>
        </p:txBody>
      </p:sp>
      <p:pic>
        <p:nvPicPr>
          <p:cNvPr id="5" name="Picture 4"/>
          <p:cNvPicPr>
            <a:picLocks noChangeAspect="1"/>
          </p:cNvPicPr>
          <p:nvPr/>
        </p:nvPicPr>
        <p:blipFill>
          <a:blip r:embed="rId3"/>
          <a:stretch>
            <a:fillRect/>
          </a:stretch>
        </p:blipFill>
        <p:spPr>
          <a:xfrm>
            <a:off x="3962400" y="1281931"/>
            <a:ext cx="1542422" cy="1554615"/>
          </a:xfrm>
          <a:prstGeom prst="rect">
            <a:avLst/>
          </a:prstGeom>
        </p:spPr>
      </p:pic>
      <p:pic>
        <p:nvPicPr>
          <p:cNvPr id="8" name="Picture 7" descr="https://go.fbinet.fbi/CCRSB/CyD/PublishingImages/Logos%20and%20Seals/IC3_gold_big.png"/>
          <p:cNvPicPr>
            <a:picLocks noChangeAspect="1" noChangeArrowheads="1"/>
          </p:cNvPicPr>
          <p:nvPr/>
        </p:nvPicPr>
        <p:blipFill>
          <a:blip r:embed="rId4" cstate="print"/>
          <a:srcRect/>
          <a:stretch>
            <a:fillRect/>
          </a:stretch>
        </p:blipFill>
        <p:spPr bwMode="auto">
          <a:xfrm>
            <a:off x="7848600" y="5012000"/>
            <a:ext cx="1124148" cy="1083999"/>
          </a:xfrm>
          <a:prstGeom prst="rect">
            <a:avLst/>
          </a:prstGeom>
          <a:noFill/>
        </p:spPr>
      </p:pic>
    </p:spTree>
    <p:extLst>
      <p:ext uri="{BB962C8B-B14F-4D97-AF65-F5344CB8AC3E}">
        <p14:creationId xmlns:p14="http://schemas.microsoft.com/office/powerpoint/2010/main" val="418842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effectLst>
                  <a:innerShdw blurRad="63500" dist="50800" dir="2700000">
                    <a:prstClr val="black">
                      <a:alpha val="50000"/>
                    </a:prstClr>
                  </a:innerShdw>
                </a:effectLst>
              </a:rPr>
              <a:t>Domestic Financial Fraud Kill Chain</a:t>
            </a:r>
          </a:p>
        </p:txBody>
      </p:sp>
      <p:sp>
        <p:nvSpPr>
          <p:cNvPr id="3" name="Content Placeholder 2"/>
          <p:cNvSpPr>
            <a:spLocks noGrp="1"/>
          </p:cNvSpPr>
          <p:nvPr>
            <p:ph idx="1"/>
          </p:nvPr>
        </p:nvSpPr>
        <p:spPr>
          <a:xfrm>
            <a:off x="1600199" y="1645598"/>
            <a:ext cx="7286625" cy="4983802"/>
          </a:xfrm>
        </p:spPr>
        <p:txBody>
          <a:bodyPr>
            <a:normAutofit/>
          </a:bodyPr>
          <a:lstStyle/>
          <a:p>
            <a:pPr>
              <a:buNone/>
            </a:pPr>
            <a:endParaRPr lang="en-US" sz="1800" dirty="0" smtClean="0">
              <a:solidFill>
                <a:srgbClr val="000000"/>
              </a:solidFill>
            </a:endParaRPr>
          </a:p>
          <a:p>
            <a:pPr marL="0" indent="0">
              <a:buNone/>
            </a:pPr>
            <a:endParaRPr lang="en-US" sz="1800" dirty="0" smtClean="0">
              <a:solidFill>
                <a:srgbClr val="000000"/>
              </a:solidFill>
            </a:endParaRPr>
          </a:p>
          <a:p>
            <a:pPr marL="0" indent="0">
              <a:buNone/>
            </a:pPr>
            <a:endParaRPr lang="en-US" sz="1800" dirty="0">
              <a:solidFill>
                <a:srgbClr val="000000"/>
              </a:solidFill>
            </a:endParaRPr>
          </a:p>
          <a:p>
            <a:pPr marL="0" indent="0">
              <a:buNone/>
            </a:pPr>
            <a:endParaRPr lang="en-US" sz="1800" dirty="0" smtClean="0"/>
          </a:p>
          <a:p>
            <a:pPr marL="0" indent="0">
              <a:buNone/>
            </a:pPr>
            <a:r>
              <a:rPr lang="en-US" sz="1800" dirty="0" smtClean="0"/>
              <a:t>What the RAT Does Not Do:</a:t>
            </a:r>
            <a:endParaRPr lang="en-US" sz="1800" dirty="0"/>
          </a:p>
          <a:p>
            <a:pPr marL="0" indent="0">
              <a:buNone/>
            </a:pPr>
            <a:endParaRPr lang="en-US" sz="1800" dirty="0"/>
          </a:p>
          <a:p>
            <a:r>
              <a:rPr lang="en-US" sz="1800" dirty="0" smtClean="0"/>
              <a:t>RAT does </a:t>
            </a:r>
            <a:r>
              <a:rPr lang="en-US" sz="1800" dirty="0"/>
              <a:t>not contact </a:t>
            </a:r>
            <a:r>
              <a:rPr lang="en-US" sz="1800" dirty="0" smtClean="0"/>
              <a:t>victims; </a:t>
            </a:r>
            <a:r>
              <a:rPr lang="en-US" sz="1800" dirty="0"/>
              <a:t>victims who appear to have wired funds to a fraudulent account are instructed to follow up with the sending institution requesting a hold harmless or letter of indemnity </a:t>
            </a:r>
            <a:endParaRPr lang="en-US" sz="1800" dirty="0" smtClean="0"/>
          </a:p>
          <a:p>
            <a:r>
              <a:rPr lang="en-US" sz="1800" dirty="0" smtClean="0"/>
              <a:t>RAT does not issue seizure warrants </a:t>
            </a:r>
            <a:endParaRPr lang="en-US" sz="1800" dirty="0"/>
          </a:p>
          <a:p>
            <a:endParaRPr lang="en-US" sz="1800" dirty="0"/>
          </a:p>
          <a:p>
            <a:pPr>
              <a:buNone/>
            </a:pPr>
            <a:endParaRPr lang="en-US" sz="1800" dirty="0" smtClean="0">
              <a:solidFill>
                <a:srgbClr val="000000"/>
              </a:solidFill>
            </a:endParaRPr>
          </a:p>
          <a:p>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a:solidFill>
                <a:srgbClr val="000000"/>
              </a:solidFill>
            </a:endParaRPr>
          </a:p>
        </p:txBody>
      </p:sp>
      <p:pic>
        <p:nvPicPr>
          <p:cNvPr id="5" name="Picture 4"/>
          <p:cNvPicPr>
            <a:picLocks noChangeAspect="1"/>
          </p:cNvPicPr>
          <p:nvPr/>
        </p:nvPicPr>
        <p:blipFill>
          <a:blip r:embed="rId3"/>
          <a:stretch>
            <a:fillRect/>
          </a:stretch>
        </p:blipFill>
        <p:spPr>
          <a:xfrm>
            <a:off x="3962400" y="1281931"/>
            <a:ext cx="1542422" cy="1554615"/>
          </a:xfrm>
          <a:prstGeom prst="rect">
            <a:avLst/>
          </a:prstGeom>
        </p:spPr>
      </p:pic>
      <p:pic>
        <p:nvPicPr>
          <p:cNvPr id="8" name="Picture 7" descr="https://go.fbinet.fbi/CCRSB/CyD/PublishingImages/Logos%20and%20Seals/IC3_gold_big.png"/>
          <p:cNvPicPr>
            <a:picLocks noChangeAspect="1" noChangeArrowheads="1"/>
          </p:cNvPicPr>
          <p:nvPr/>
        </p:nvPicPr>
        <p:blipFill>
          <a:blip r:embed="rId4" cstate="print"/>
          <a:srcRect/>
          <a:stretch>
            <a:fillRect/>
          </a:stretch>
        </p:blipFill>
        <p:spPr bwMode="auto">
          <a:xfrm>
            <a:off x="7848600" y="5012000"/>
            <a:ext cx="1124148" cy="1083999"/>
          </a:xfrm>
          <a:prstGeom prst="rect">
            <a:avLst/>
          </a:prstGeom>
          <a:noFill/>
        </p:spPr>
      </p:pic>
    </p:spTree>
    <p:extLst>
      <p:ext uri="{BB962C8B-B14F-4D97-AF65-F5344CB8AC3E}">
        <p14:creationId xmlns:p14="http://schemas.microsoft.com/office/powerpoint/2010/main" val="631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Are They Doing This?</a:t>
            </a:r>
          </a:p>
        </p:txBody>
      </p:sp>
      <p:pic>
        <p:nvPicPr>
          <p:cNvPr id="5" name="Content Placeholder 4"/>
          <p:cNvPicPr>
            <a:picLocks noGrp="1" noChangeAspect="1"/>
          </p:cNvPicPr>
          <p:nvPr>
            <p:ph idx="1"/>
          </p:nvPr>
        </p:nvPicPr>
        <p:blipFill>
          <a:blip r:embed="rId2" cstate="print"/>
          <a:srcRect l="-17841" r="-17841"/>
          <a:stretch>
            <a:fillRect/>
          </a:stretch>
        </p:blipFill>
        <p:spPr/>
      </p:pic>
      <p:sp>
        <p:nvSpPr>
          <p:cNvPr id="4" name="Slide Number Placeholder 3"/>
          <p:cNvSpPr>
            <a:spLocks noGrp="1"/>
          </p:cNvSpPr>
          <p:nvPr>
            <p:ph type="sldNum" sz="quarter" idx="12"/>
          </p:nvPr>
        </p:nvSpPr>
        <p:spPr/>
        <p:txBody>
          <a:bodyPr/>
          <a:lstStyle/>
          <a:p>
            <a:fld id="{C541DFC3-B8E3-4B0E-A785-676C12F69D03}" type="slidenum">
              <a:rPr lang="en-US" smtClean="0"/>
              <a:pPr/>
              <a:t>13</a:t>
            </a:fld>
            <a:endParaRPr lang="en-US"/>
          </a:p>
        </p:txBody>
      </p:sp>
    </p:spTree>
    <p:extLst>
      <p:ext uri="{BB962C8B-B14F-4D97-AF65-F5344CB8AC3E}">
        <p14:creationId xmlns:p14="http://schemas.microsoft.com/office/powerpoint/2010/main" val="26643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effectLst>
                  <a:innerShdw blurRad="63500" dist="50800" dir="2700000">
                    <a:prstClr val="black">
                      <a:alpha val="50000"/>
                    </a:prstClr>
                  </a:innerShdw>
                </a:effectLst>
              </a:rPr>
              <a:t>Financial Fraud Kill Chain</a:t>
            </a:r>
          </a:p>
        </p:txBody>
      </p:sp>
      <p:sp>
        <p:nvSpPr>
          <p:cNvPr id="3" name="Content Placeholder 2"/>
          <p:cNvSpPr>
            <a:spLocks noGrp="1"/>
          </p:cNvSpPr>
          <p:nvPr>
            <p:ph idx="1"/>
          </p:nvPr>
        </p:nvSpPr>
        <p:spPr>
          <a:xfrm>
            <a:off x="1676400" y="1781175"/>
            <a:ext cx="7467600" cy="3619500"/>
          </a:xfrm>
        </p:spPr>
        <p:txBody>
          <a:bodyPr/>
          <a:lstStyle/>
          <a:p>
            <a:pPr>
              <a:buNone/>
            </a:pPr>
            <a:endParaRPr lang="en-US" sz="1800" dirty="0" smtClean="0">
              <a:solidFill>
                <a:srgbClr val="000000"/>
              </a:solidFill>
            </a:endParaRPr>
          </a:p>
          <a:p>
            <a:pPr>
              <a:buNone/>
            </a:pPr>
            <a:r>
              <a:rPr lang="en-US" sz="1800" dirty="0" smtClean="0">
                <a:solidFill>
                  <a:srgbClr val="000000"/>
                </a:solidFill>
              </a:rPr>
              <a:t>Victims encouraged to notify the following as soon as possible:</a:t>
            </a:r>
          </a:p>
          <a:p>
            <a:pPr>
              <a:buNone/>
            </a:pPr>
            <a:endParaRPr lang="en-US" sz="1800" dirty="0" smtClean="0">
              <a:solidFill>
                <a:srgbClr val="000000"/>
              </a:solidFill>
            </a:endParaRPr>
          </a:p>
          <a:p>
            <a:pPr>
              <a:buClr>
                <a:schemeClr val="tx1">
                  <a:lumMod val="75000"/>
                </a:schemeClr>
              </a:buClr>
              <a:buFont typeface="+mj-lt"/>
              <a:buAutoNum type="arabicPeriod"/>
            </a:pPr>
            <a:r>
              <a:rPr lang="en-US" sz="1800" dirty="0" smtClean="0">
                <a:solidFill>
                  <a:srgbClr val="000000"/>
                </a:solidFill>
              </a:rPr>
              <a:t>Financial Institution</a:t>
            </a:r>
          </a:p>
          <a:p>
            <a:pPr>
              <a:buClr>
                <a:schemeClr val="tx1">
                  <a:lumMod val="75000"/>
                </a:schemeClr>
              </a:buClr>
              <a:buNone/>
            </a:pPr>
            <a:endParaRPr lang="en-US" sz="1800" dirty="0" smtClean="0">
              <a:solidFill>
                <a:srgbClr val="000000"/>
              </a:solidFill>
            </a:endParaRPr>
          </a:p>
          <a:p>
            <a:pPr marL="0" indent="0">
              <a:buClr>
                <a:schemeClr val="tx1">
                  <a:lumMod val="75000"/>
                </a:schemeClr>
              </a:buClr>
              <a:buNone/>
            </a:pPr>
            <a:r>
              <a:rPr lang="en-US" sz="1800" dirty="0" smtClean="0">
                <a:solidFill>
                  <a:srgbClr val="000000"/>
                </a:solidFill>
              </a:rPr>
              <a:t>2.   US Federal Law Enforcement</a:t>
            </a:r>
          </a:p>
          <a:p>
            <a:pPr>
              <a:buClr>
                <a:schemeClr val="tx1">
                  <a:lumMod val="75000"/>
                </a:schemeClr>
              </a:buClr>
              <a:buNone/>
            </a:pPr>
            <a:endParaRPr lang="en-US" sz="1800" dirty="0" smtClean="0">
              <a:solidFill>
                <a:srgbClr val="000000"/>
              </a:solidFill>
            </a:endParaRPr>
          </a:p>
          <a:p>
            <a:pPr marL="0" indent="0">
              <a:buClr>
                <a:schemeClr val="tx1">
                  <a:lumMod val="75000"/>
                </a:schemeClr>
              </a:buClr>
              <a:buNone/>
            </a:pPr>
            <a:r>
              <a:rPr lang="en-US" sz="1800" dirty="0" smtClean="0">
                <a:solidFill>
                  <a:srgbClr val="000000"/>
                </a:solidFill>
              </a:rPr>
              <a:t>3.   File complaint with ic3.gov</a:t>
            </a:r>
          </a:p>
          <a:p>
            <a:pPr lvl="1">
              <a:buClr>
                <a:schemeClr val="tx1">
                  <a:lumMod val="75000"/>
                </a:schemeClr>
              </a:buClr>
              <a:buFont typeface="Wingdings" pitchFamily="2" charset="2"/>
              <a:buChar char="§"/>
            </a:pPr>
            <a:r>
              <a:rPr lang="en-US" sz="1800" dirty="0" smtClean="0">
                <a:solidFill>
                  <a:srgbClr val="000000"/>
                </a:solidFill>
              </a:rPr>
              <a:t>IC3 complaints are vetted 24/7 to identify FFKC qualified victims</a:t>
            </a:r>
          </a:p>
          <a:p>
            <a:pPr lvl="1">
              <a:buClr>
                <a:schemeClr val="tx1">
                  <a:lumMod val="75000"/>
                </a:schemeClr>
              </a:buClr>
              <a:buFont typeface="Wingdings" pitchFamily="2" charset="2"/>
              <a:buChar char="§"/>
            </a:pPr>
            <a:r>
              <a:rPr lang="en-US" sz="1800" dirty="0" smtClean="0">
                <a:solidFill>
                  <a:srgbClr val="000000"/>
                </a:solidFill>
              </a:rPr>
              <a:t>Investigative analysis</a:t>
            </a:r>
          </a:p>
          <a:p>
            <a:pPr>
              <a:buClr>
                <a:schemeClr val="tx1">
                  <a:lumMod val="75000"/>
                </a:schemeClr>
              </a:buClr>
              <a:buNone/>
            </a:pPr>
            <a:endParaRPr lang="en-US" sz="1800" dirty="0" smtClean="0">
              <a:solidFill>
                <a:srgbClr val="000000"/>
              </a:solidFill>
            </a:endParaRPr>
          </a:p>
          <a:p>
            <a:pPr>
              <a:buClr>
                <a:schemeClr val="tx1">
                  <a:lumMod val="75000"/>
                </a:schemeClr>
              </a:buClr>
            </a:pPr>
            <a:endParaRPr lang="en-US" sz="1800" dirty="0" smtClean="0">
              <a:solidFill>
                <a:srgbClr val="000000"/>
              </a:solidFill>
            </a:endParaRPr>
          </a:p>
          <a:p>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 y="5334000"/>
            <a:ext cx="914401" cy="838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0054" y="5249116"/>
            <a:ext cx="903915" cy="8038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0006" y="5181600"/>
            <a:ext cx="1011010" cy="871413"/>
          </a:xfrm>
          <a:prstGeom prst="rect">
            <a:avLst/>
          </a:prstGeom>
        </p:spPr>
      </p:pic>
      <p:pic>
        <p:nvPicPr>
          <p:cNvPr id="8" name="Picture 7"/>
          <p:cNvPicPr>
            <a:picLocks noChangeAspect="1"/>
          </p:cNvPicPr>
          <p:nvPr/>
        </p:nvPicPr>
        <p:blipFill>
          <a:blip r:embed="rId6"/>
          <a:stretch>
            <a:fillRect/>
          </a:stretch>
        </p:blipFill>
        <p:spPr>
          <a:xfrm>
            <a:off x="7467600" y="5029200"/>
            <a:ext cx="1143000" cy="1023814"/>
          </a:xfrm>
          <a:prstGeom prst="rect">
            <a:avLst/>
          </a:prstGeom>
        </p:spPr>
      </p:pic>
      <p:sp>
        <p:nvSpPr>
          <p:cNvPr id="9" name="TextBox 8"/>
          <p:cNvSpPr txBox="1"/>
          <p:nvPr/>
        </p:nvSpPr>
        <p:spPr>
          <a:xfrm>
            <a:off x="381000" y="5596235"/>
            <a:ext cx="380999" cy="646331"/>
          </a:xfrm>
          <a:prstGeom prst="rect">
            <a:avLst/>
          </a:prstGeom>
          <a:noFill/>
        </p:spPr>
        <p:txBody>
          <a:bodyPr wrap="square" rtlCol="0">
            <a:spAutoFit/>
          </a:bodyPr>
          <a:lstStyle/>
          <a:p>
            <a:pPr algn="ctr"/>
            <a:r>
              <a:rPr lang="en-US" sz="3600" dirty="0" smtClean="0">
                <a:solidFill>
                  <a:srgbClr val="FF0000"/>
                </a:solidFill>
              </a:rPr>
              <a:t>1</a:t>
            </a:r>
            <a:endParaRPr lang="en-US" sz="3600" dirty="0">
              <a:solidFill>
                <a:srgbClr val="FF0000"/>
              </a:solidFill>
            </a:endParaRPr>
          </a:p>
        </p:txBody>
      </p:sp>
      <p:sp>
        <p:nvSpPr>
          <p:cNvPr id="10" name="TextBox 9"/>
          <p:cNvSpPr txBox="1"/>
          <p:nvPr/>
        </p:nvSpPr>
        <p:spPr>
          <a:xfrm>
            <a:off x="2583423" y="5563918"/>
            <a:ext cx="1403183" cy="710964"/>
          </a:xfrm>
          <a:prstGeom prst="rect">
            <a:avLst/>
          </a:prstGeom>
          <a:noFill/>
        </p:spPr>
        <p:txBody>
          <a:bodyPr wrap="square" rtlCol="0">
            <a:spAutoFit/>
          </a:bodyPr>
          <a:lstStyle/>
          <a:p>
            <a:pPr algn="ctr"/>
            <a:r>
              <a:rPr lang="en-US" sz="3600" dirty="0" smtClean="0">
                <a:solidFill>
                  <a:srgbClr val="FF0000"/>
                </a:solidFill>
              </a:rPr>
              <a:t>2</a:t>
            </a:r>
            <a:endParaRPr lang="en-US" sz="3600" dirty="0">
              <a:solidFill>
                <a:srgbClr val="FF0000"/>
              </a:solidFill>
            </a:endParaRPr>
          </a:p>
        </p:txBody>
      </p:sp>
      <p:sp>
        <p:nvSpPr>
          <p:cNvPr id="11" name="TextBox 10"/>
          <p:cNvSpPr txBox="1"/>
          <p:nvPr/>
        </p:nvSpPr>
        <p:spPr>
          <a:xfrm>
            <a:off x="6810376" y="5524827"/>
            <a:ext cx="933624" cy="646331"/>
          </a:xfrm>
          <a:prstGeom prst="rect">
            <a:avLst/>
          </a:prstGeom>
          <a:noFill/>
        </p:spPr>
        <p:txBody>
          <a:bodyPr wrap="square" rtlCol="0">
            <a:spAutoFit/>
          </a:bodyPr>
          <a:lstStyle/>
          <a:p>
            <a:pPr algn="ctr"/>
            <a:r>
              <a:rPr lang="en-US" sz="3600" dirty="0" smtClean="0">
                <a:solidFill>
                  <a:srgbClr val="FF0000"/>
                </a:solidFill>
              </a:rPr>
              <a:t>3</a:t>
            </a:r>
            <a:endParaRPr lang="en-US" sz="3600" dirty="0">
              <a:solidFill>
                <a:srgbClr val="FF0000"/>
              </a:solidFill>
            </a:endParaRPr>
          </a:p>
        </p:txBody>
      </p:sp>
      <p:cxnSp>
        <p:nvCxnSpPr>
          <p:cNvPr id="13" name="Straight Arrow Connector 12"/>
          <p:cNvCxnSpPr/>
          <p:nvPr/>
        </p:nvCxnSpPr>
        <p:spPr>
          <a:xfrm>
            <a:off x="1981200" y="5753100"/>
            <a:ext cx="83820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867400" y="5753100"/>
            <a:ext cx="106680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084" y="1066800"/>
            <a:ext cx="9116786" cy="5334000"/>
          </a:xfrm>
          <a:prstGeom prst="rect">
            <a:avLst/>
          </a:prstGeom>
        </p:spPr>
      </p:pic>
      <p:sp>
        <p:nvSpPr>
          <p:cNvPr id="2" name="Title 1"/>
          <p:cNvSpPr>
            <a:spLocks noGrp="1"/>
          </p:cNvSpPr>
          <p:nvPr>
            <p:ph type="title"/>
          </p:nvPr>
        </p:nvSpPr>
        <p:spPr/>
        <p:txBody>
          <a:bodyPr>
            <a:normAutofit fontScale="90000"/>
          </a:bodyPr>
          <a:lstStyle/>
          <a:p>
            <a:r>
              <a:rPr lang="en-US" dirty="0"/>
              <a:t>Social Engineering</a:t>
            </a:r>
          </a:p>
        </p:txBody>
      </p:sp>
      <p:sp>
        <p:nvSpPr>
          <p:cNvPr id="4" name="Slide Number Placeholder 3"/>
          <p:cNvSpPr>
            <a:spLocks noGrp="1"/>
          </p:cNvSpPr>
          <p:nvPr>
            <p:ph type="sldNum" sz="quarter" idx="12"/>
          </p:nvPr>
        </p:nvSpPr>
        <p:spPr/>
        <p:txBody>
          <a:bodyPr/>
          <a:lstStyle/>
          <a:p>
            <a:fld id="{C541DFC3-B8E3-4B0E-A785-676C12F69D03}" type="slidenum">
              <a:rPr lang="en-US" smtClean="0"/>
              <a:pPr/>
              <a:t>15</a:t>
            </a:fld>
            <a:endParaRPr lang="en-US"/>
          </a:p>
        </p:txBody>
      </p:sp>
      <p:pic>
        <p:nvPicPr>
          <p:cNvPr id="5" name="Picture 4"/>
          <p:cNvPicPr>
            <a:picLocks noChangeAspect="1"/>
          </p:cNvPicPr>
          <p:nvPr/>
        </p:nvPicPr>
        <p:blipFill>
          <a:blip r:embed="rId3" cstate="print"/>
          <a:stretch>
            <a:fillRect/>
          </a:stretch>
        </p:blipFill>
        <p:spPr>
          <a:xfrm>
            <a:off x="-6214" y="2133600"/>
            <a:ext cx="8514656" cy="3505200"/>
          </a:xfrm>
          <a:prstGeom prst="rect">
            <a:avLst/>
          </a:prstGeom>
        </p:spPr>
      </p:pic>
      <p:sp>
        <p:nvSpPr>
          <p:cNvPr id="8" name="Rectangle 7"/>
          <p:cNvSpPr/>
          <p:nvPr/>
        </p:nvSpPr>
        <p:spPr>
          <a:xfrm>
            <a:off x="304800" y="3113782"/>
            <a:ext cx="6705600" cy="1077218"/>
          </a:xfrm>
          <a:prstGeom prst="rect">
            <a:avLst/>
          </a:prstGeom>
        </p:spPr>
        <p:txBody>
          <a:bodyPr wrap="square">
            <a:spAutoFit/>
          </a:bodyPr>
          <a:lstStyle/>
          <a:p>
            <a:r>
              <a:rPr lang="en-US" sz="3200" dirty="0">
                <a:latin typeface="American Typewriter"/>
                <a:cs typeface="American Typewriter"/>
              </a:rPr>
              <a:t>Only amateurs attack machines; professionals target people</a:t>
            </a:r>
          </a:p>
        </p:txBody>
      </p:sp>
    </p:spTree>
    <p:extLst>
      <p:ext uri="{BB962C8B-B14F-4D97-AF65-F5344CB8AC3E}">
        <p14:creationId xmlns:p14="http://schemas.microsoft.com/office/powerpoint/2010/main" val="20849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Ransomware</a:t>
            </a:r>
            <a:endParaRPr lang="en-US" dirty="0"/>
          </a:p>
        </p:txBody>
      </p:sp>
      <p:sp>
        <p:nvSpPr>
          <p:cNvPr id="3" name="Content Placeholder 2"/>
          <p:cNvSpPr>
            <a:spLocks noGrp="1"/>
          </p:cNvSpPr>
          <p:nvPr>
            <p:ph idx="1"/>
          </p:nvPr>
        </p:nvSpPr>
        <p:spPr>
          <a:xfrm>
            <a:off x="457200" y="1447800"/>
            <a:ext cx="5334000" cy="5105400"/>
          </a:xfrm>
        </p:spPr>
        <p:txBody>
          <a:bodyPr>
            <a:normAutofit/>
          </a:bodyPr>
          <a:lstStyle/>
          <a:p>
            <a:r>
              <a:rPr lang="en-US" sz="2400" dirty="0" err="1"/>
              <a:t>Ransomware</a:t>
            </a:r>
            <a:r>
              <a:rPr lang="en-US" sz="2400" dirty="0"/>
              <a:t> has become a significant threat to U.S. businesses and individuals. </a:t>
            </a:r>
          </a:p>
          <a:p>
            <a:r>
              <a:rPr lang="en-US" sz="2400" dirty="0"/>
              <a:t>Perpetrators use </a:t>
            </a:r>
            <a:r>
              <a:rPr lang="en-US" sz="2400" dirty="0" err="1"/>
              <a:t>ransomware</a:t>
            </a:r>
            <a:r>
              <a:rPr lang="en-US" sz="2400" dirty="0"/>
              <a:t> to encrypt a user’s important files and documents, making them unreadable, until a ransom is paid.</a:t>
            </a:r>
          </a:p>
          <a:p>
            <a:r>
              <a:rPr lang="en-US" sz="2400" dirty="0"/>
              <a:t>Most of the newer ransomware variants collect payment solely in bitcoin.</a:t>
            </a:r>
          </a:p>
          <a:p>
            <a:r>
              <a:rPr lang="en-US" sz="2400" dirty="0" smtClean="0"/>
              <a:t>Estimated $5 </a:t>
            </a:r>
            <a:r>
              <a:rPr lang="en-US" sz="2400" dirty="0"/>
              <a:t>b</a:t>
            </a:r>
            <a:r>
              <a:rPr lang="en-US" sz="2400" dirty="0" smtClean="0"/>
              <a:t>illion </a:t>
            </a:r>
            <a:r>
              <a:rPr lang="en-US" sz="2400" dirty="0"/>
              <a:t>in </a:t>
            </a:r>
            <a:r>
              <a:rPr lang="en-US" sz="2400" dirty="0" smtClean="0"/>
              <a:t>damages globally for 2017 vs. $325 million in 2015.  </a:t>
            </a:r>
            <a:endParaRPr lang="en-US" sz="2400" dirty="0"/>
          </a:p>
        </p:txBody>
      </p:sp>
      <p:pic>
        <p:nvPicPr>
          <p:cNvPr id="1026" name="Picture 2" descr="http://ichef.bbci.co.uk/news/660/cpsprodpb/15ACF/production/_89138788_ransomw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38487"/>
            <a:ext cx="3157038" cy="1774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fi.com/blog/wp-content/uploads/2014/07/J003-Content-Ransomw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441" y="3603812"/>
            <a:ext cx="2633663" cy="263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4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Social Engineering Work?</a:t>
            </a:r>
          </a:p>
        </p:txBody>
      </p:sp>
      <p:sp>
        <p:nvSpPr>
          <p:cNvPr id="4" name="Slide Number Placeholder 3"/>
          <p:cNvSpPr>
            <a:spLocks noGrp="1"/>
          </p:cNvSpPr>
          <p:nvPr>
            <p:ph type="sldNum" sz="quarter" idx="12"/>
          </p:nvPr>
        </p:nvSpPr>
        <p:spPr/>
        <p:txBody>
          <a:bodyPr/>
          <a:lstStyle/>
          <a:p>
            <a:fld id="{C541DFC3-B8E3-4B0E-A785-676C12F69D03}" type="slidenum">
              <a:rPr lang="en-US" smtClean="0"/>
              <a:pPr/>
              <a:t>17</a:t>
            </a:fld>
            <a:endParaRPr lang="en-US"/>
          </a:p>
        </p:txBody>
      </p:sp>
      <p:sp>
        <p:nvSpPr>
          <p:cNvPr id="6" name="Rectangle 5"/>
          <p:cNvSpPr/>
          <p:nvPr/>
        </p:nvSpPr>
        <p:spPr>
          <a:xfrm>
            <a:off x="2971800" y="4648200"/>
            <a:ext cx="4495800" cy="1384995"/>
          </a:xfrm>
          <a:prstGeom prst="rect">
            <a:avLst/>
          </a:prstGeom>
        </p:spPr>
        <p:txBody>
          <a:bodyPr wrap="square">
            <a:spAutoFit/>
          </a:bodyPr>
          <a:lstStyle/>
          <a:p>
            <a:r>
              <a:rPr lang="en-US" sz="2800" dirty="0">
                <a:latin typeface="Times New Roman"/>
                <a:cs typeface="Times New Roman"/>
              </a:rPr>
              <a:t>“The user’s going to pick dancing pigs over security every time”  </a:t>
            </a:r>
            <a:r>
              <a:rPr lang="en-US" sz="2800" i="1" dirty="0">
                <a:latin typeface="Times New Roman"/>
                <a:cs typeface="Times New Roman"/>
              </a:rPr>
              <a:t>Bruce </a:t>
            </a:r>
            <a:r>
              <a:rPr lang="en-US" sz="2800" i="1" dirty="0" err="1">
                <a:latin typeface="Times New Roman"/>
                <a:cs typeface="Times New Roman"/>
              </a:rPr>
              <a:t>Schneier</a:t>
            </a:r>
            <a:endParaRPr lang="en-US" sz="2800" i="1" dirty="0">
              <a:latin typeface="Times New Roman"/>
              <a:cs typeface="Times New Roman"/>
            </a:endParaRPr>
          </a:p>
        </p:txBody>
      </p:sp>
      <p:pic>
        <p:nvPicPr>
          <p:cNvPr id="9" name="Picture 8" descr="dancing-pig.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371600"/>
            <a:ext cx="5943600" cy="2971800"/>
          </a:xfrm>
          <a:prstGeom prst="rect">
            <a:avLst/>
          </a:prstGeom>
        </p:spPr>
      </p:pic>
      <p:pic>
        <p:nvPicPr>
          <p:cNvPr id="10" name="Picture 9"/>
          <p:cNvPicPr>
            <a:picLocks noChangeAspect="1"/>
          </p:cNvPicPr>
          <p:nvPr/>
        </p:nvPicPr>
        <p:blipFill>
          <a:blip r:embed="rId3" cstate="print"/>
          <a:stretch>
            <a:fillRect/>
          </a:stretch>
        </p:blipFill>
        <p:spPr>
          <a:xfrm>
            <a:off x="1524000" y="4495800"/>
            <a:ext cx="1437861" cy="1574800"/>
          </a:xfrm>
          <a:prstGeom prst="rect">
            <a:avLst/>
          </a:prstGeom>
        </p:spPr>
      </p:pic>
    </p:spTree>
    <p:extLst>
      <p:ext uri="{BB962C8B-B14F-4D97-AF65-F5344CB8AC3E}">
        <p14:creationId xmlns:p14="http://schemas.microsoft.com/office/powerpoint/2010/main" val="227209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Social Engineering and Social Media</a:t>
            </a:r>
            <a:endParaRPr lang="en-US" dirty="0"/>
          </a:p>
        </p:txBody>
      </p:sp>
      <p:sp>
        <p:nvSpPr>
          <p:cNvPr id="3" name="Content Placeholder 2"/>
          <p:cNvSpPr>
            <a:spLocks noGrp="1"/>
          </p:cNvSpPr>
          <p:nvPr>
            <p:ph idx="1"/>
          </p:nvPr>
        </p:nvSpPr>
        <p:spPr>
          <a:xfrm>
            <a:off x="457200" y="1447800"/>
            <a:ext cx="4495800" cy="5029200"/>
          </a:xfrm>
        </p:spPr>
        <p:txBody>
          <a:bodyPr>
            <a:normAutofit fontScale="85000" lnSpcReduction="10000"/>
          </a:bodyPr>
          <a:lstStyle/>
          <a:p>
            <a:r>
              <a:rPr lang="en-US" dirty="0"/>
              <a:t>Non-technical kind of intrusion that relies heavily on human interaction and often involves tricking other people to break normal security procedures</a:t>
            </a:r>
          </a:p>
          <a:p>
            <a:endParaRPr lang="en-US" dirty="0"/>
          </a:p>
          <a:p>
            <a:r>
              <a:rPr lang="en-US" b="1" dirty="0">
                <a:solidFill>
                  <a:srgbClr val="FF0000"/>
                </a:solidFill>
              </a:rPr>
              <a:t>ALMOST ALL businesses and executives have web presence</a:t>
            </a:r>
          </a:p>
          <a:p>
            <a:endParaRPr lang="en-US" dirty="0"/>
          </a:p>
          <a:p>
            <a:r>
              <a:rPr lang="en-US" dirty="0"/>
              <a:t>Results of Social Engineering </a:t>
            </a:r>
          </a:p>
          <a:p>
            <a:pPr lvl="1"/>
            <a:r>
              <a:rPr lang="en-US" dirty="0"/>
              <a:t>15% of Americans use social media to report when they have left the home*</a:t>
            </a:r>
          </a:p>
          <a:p>
            <a:pPr marL="0" indent="0">
              <a:buNone/>
            </a:pPr>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pPr/>
              <a:t>18</a:t>
            </a:fld>
            <a:endParaRPr lang="en-US"/>
          </a:p>
        </p:txBody>
      </p:sp>
      <p:pic>
        <p:nvPicPr>
          <p:cNvPr id="10" name="Content Placeholder 4" descr="Photo Jun 25, 8 41 29 AM.jpg"/>
          <p:cNvPicPr>
            <a:picLocks noChangeAspect="1"/>
          </p:cNvPicPr>
          <p:nvPr/>
        </p:nvPicPr>
        <p:blipFill rotWithShape="1">
          <a:blip r:embed="rId3" cstate="print"/>
          <a:srcRect l="-1789" r="96"/>
          <a:stretch/>
        </p:blipFill>
        <p:spPr>
          <a:xfrm>
            <a:off x="5181600" y="1752600"/>
            <a:ext cx="3668890" cy="3810000"/>
          </a:xfrm>
          <a:prstGeom prst="rect">
            <a:avLst/>
          </a:prstGeom>
        </p:spPr>
      </p:pic>
      <p:sp>
        <p:nvSpPr>
          <p:cNvPr id="6" name="Rectangle 5"/>
          <p:cNvSpPr/>
          <p:nvPr/>
        </p:nvSpPr>
        <p:spPr>
          <a:xfrm>
            <a:off x="304800" y="6248400"/>
            <a:ext cx="6975562" cy="307777"/>
          </a:xfrm>
          <a:prstGeom prst="rect">
            <a:avLst/>
          </a:prstGeom>
        </p:spPr>
        <p:txBody>
          <a:bodyPr wrap="square">
            <a:spAutoFit/>
          </a:bodyPr>
          <a:lstStyle/>
          <a:p>
            <a:pPr defTabSz="457200">
              <a:defRPr/>
            </a:pPr>
            <a:r>
              <a:rPr lang="en-US" sz="1400" dirty="0">
                <a:solidFill>
                  <a:srgbClr val="7F7F7F"/>
                </a:solidFill>
              </a:rPr>
              <a:t>*http://</a:t>
            </a:r>
            <a:r>
              <a:rPr lang="en-US" sz="1400" dirty="0" err="1">
                <a:solidFill>
                  <a:srgbClr val="7F7F7F"/>
                </a:solidFill>
              </a:rPr>
              <a:t>homesecurityblog.protectamerica.com</a:t>
            </a:r>
            <a:r>
              <a:rPr lang="en-US" sz="1400" dirty="0">
                <a:solidFill>
                  <a:srgbClr val="7F7F7F"/>
                </a:solidFill>
              </a:rPr>
              <a:t>/category/home-security-information/page/3/</a:t>
            </a:r>
          </a:p>
        </p:txBody>
      </p:sp>
    </p:spTree>
    <p:extLst>
      <p:ext uri="{BB962C8B-B14F-4D97-AF65-F5344CB8AC3E}">
        <p14:creationId xmlns:p14="http://schemas.microsoft.com/office/powerpoint/2010/main" val="41356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6096000" cy="4419600"/>
          </a:xfrm>
        </p:spPr>
        <p:txBody>
          <a:bodyPr>
            <a:normAutofit lnSpcReduction="10000"/>
          </a:bodyPr>
          <a:lstStyle/>
          <a:p>
            <a:pPr>
              <a:buNone/>
            </a:pPr>
            <a:r>
              <a:rPr lang="en-US" dirty="0"/>
              <a:t>Our guidance for private industry:</a:t>
            </a:r>
          </a:p>
          <a:p>
            <a:r>
              <a:rPr lang="en-US" dirty="0"/>
              <a:t>Establish Security Policies…then prioritize</a:t>
            </a:r>
          </a:p>
          <a:p>
            <a:r>
              <a:rPr lang="en-US" dirty="0"/>
              <a:t> Support Established Security Policies </a:t>
            </a:r>
          </a:p>
          <a:p>
            <a:r>
              <a:rPr lang="en-US" dirty="0"/>
              <a:t> Monitor and Analyze Network Traffic</a:t>
            </a:r>
          </a:p>
          <a:p>
            <a:r>
              <a:rPr lang="en-US" dirty="0"/>
              <a:t> Assess Vulnerabilities </a:t>
            </a:r>
          </a:p>
          <a:p>
            <a:r>
              <a:rPr lang="en-US" dirty="0"/>
              <a:t> Configure Systems for Security (may mean $$)</a:t>
            </a:r>
          </a:p>
          <a:p>
            <a:r>
              <a:rPr lang="en-US" dirty="0"/>
              <a:t> Support/Provide Training for Employees</a:t>
            </a:r>
          </a:p>
          <a:p>
            <a:endParaRPr lang="en-US" dirty="0"/>
          </a:p>
        </p:txBody>
      </p:sp>
      <p:sp>
        <p:nvSpPr>
          <p:cNvPr id="4" name="Slide Number Placeholder 3"/>
          <p:cNvSpPr>
            <a:spLocks noGrp="1"/>
          </p:cNvSpPr>
          <p:nvPr>
            <p:ph type="sldNum" sz="quarter" idx="12"/>
          </p:nvPr>
        </p:nvSpPr>
        <p:spPr/>
        <p:txBody>
          <a:bodyPr/>
          <a:lstStyle/>
          <a:p>
            <a:fld id="{C541DFC3-B8E3-4B0E-A785-676C12F69D03}" type="slidenum">
              <a:rPr lang="en-US" smtClean="0">
                <a:solidFill>
                  <a:prstClr val="black">
                    <a:tint val="75000"/>
                  </a:prstClr>
                </a:solidFill>
              </a:rPr>
              <a:pPr/>
              <a:t>19</a:t>
            </a:fld>
            <a:endParaRPr lang="en-US" dirty="0">
              <a:solidFill>
                <a:prstClr val="black">
                  <a:tint val="75000"/>
                </a:prstClr>
              </a:solidFill>
            </a:endParaRPr>
          </a:p>
        </p:txBody>
      </p:sp>
      <p:sp>
        <p:nvSpPr>
          <p:cNvPr id="7" name="Title 1"/>
          <p:cNvSpPr>
            <a:spLocks noGrp="1"/>
          </p:cNvSpPr>
          <p:nvPr>
            <p:ph type="title"/>
          </p:nvPr>
        </p:nvSpPr>
        <p:spPr>
          <a:xfrm>
            <a:off x="152400" y="-76200"/>
            <a:ext cx="8229600" cy="1143000"/>
          </a:xfrm>
        </p:spPr>
        <p:txBody>
          <a:bodyPr/>
          <a:lstStyle/>
          <a:p>
            <a:r>
              <a:rPr lang="en-US" sz="4400" dirty="0">
                <a:latin typeface="Georgia" pitchFamily="18" charset="0"/>
              </a:rPr>
              <a:t>Guidance - Prevention</a:t>
            </a:r>
          </a:p>
        </p:txBody>
      </p:sp>
      <p:pic>
        <p:nvPicPr>
          <p:cNvPr id="5" name="Picture 9" descr="info systems"/>
          <p:cNvPicPr>
            <a:picLocks noChangeAspect="1" noChangeArrowheads="1"/>
          </p:cNvPicPr>
          <p:nvPr/>
        </p:nvPicPr>
        <p:blipFill>
          <a:blip r:embed="rId3" cstate="print"/>
          <a:srcRect/>
          <a:stretch>
            <a:fillRect/>
          </a:stretch>
        </p:blipFill>
        <p:spPr bwMode="auto">
          <a:xfrm>
            <a:off x="6553200" y="2362200"/>
            <a:ext cx="2333096" cy="2503471"/>
          </a:xfrm>
          <a:prstGeom prst="rect">
            <a:avLst/>
          </a:prstGeom>
          <a:noFill/>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Legal Disclaimer</a:t>
            </a:r>
            <a:endParaRPr lang="en-US" dirty="0"/>
          </a:p>
        </p:txBody>
      </p:sp>
      <p:sp>
        <p:nvSpPr>
          <p:cNvPr id="3" name="Content Placeholder 2"/>
          <p:cNvSpPr>
            <a:spLocks noGrp="1"/>
          </p:cNvSpPr>
          <p:nvPr>
            <p:ph idx="1"/>
          </p:nvPr>
        </p:nvSpPr>
        <p:spPr/>
        <p:txBody>
          <a:bodyPr>
            <a:normAutofit fontScale="92500"/>
          </a:bodyPr>
          <a:lstStyle/>
          <a:p>
            <a:r>
              <a:rPr lang="en-US" dirty="0"/>
              <a:t>The views and opinions of the presenter are personal to the presenter and do not necessarily reflect the official policy or position of any agency of the U.S. Government.</a:t>
            </a:r>
          </a:p>
          <a:p>
            <a:endParaRPr lang="en-US" dirty="0"/>
          </a:p>
          <a:p>
            <a:r>
              <a:rPr lang="en-US" dirty="0"/>
              <a:t>This presentation should not be considered or construed as legal advice on any individual matter or circumstance.</a:t>
            </a:r>
          </a:p>
          <a:p>
            <a:endParaRPr lang="en-US" dirty="0"/>
          </a:p>
          <a:p>
            <a:r>
              <a:rPr lang="en-US" dirty="0"/>
              <a:t>The contents of this document are intended for general information purposes only and may not be quoted or referred to in any other presentation, publication or proceeding without the prior written consent of the FBI. </a:t>
            </a:r>
          </a:p>
        </p:txBody>
      </p:sp>
      <p:sp>
        <p:nvSpPr>
          <p:cNvPr id="4" name="Slide Number Placeholder 3"/>
          <p:cNvSpPr>
            <a:spLocks noGrp="1"/>
          </p:cNvSpPr>
          <p:nvPr>
            <p:ph type="sldNum" sz="quarter" idx="12"/>
          </p:nvPr>
        </p:nvSpPr>
        <p:spPr/>
        <p:txBody>
          <a:bodyPr/>
          <a:lstStyle/>
          <a:p>
            <a:fld id="{CCB6DCE6-D7C7-4B3E-9B88-3AC7B7100136}" type="slidenum">
              <a:rPr lang="en-US" altLang="en-US" smtClean="0"/>
              <a:pPr/>
              <a:t>2</a:t>
            </a:fld>
            <a:endParaRPr lang="en-US" altLang="en-US" dirty="0"/>
          </a:p>
        </p:txBody>
      </p:sp>
    </p:spTree>
    <p:extLst>
      <p:ext uri="{BB962C8B-B14F-4D97-AF65-F5344CB8AC3E}">
        <p14:creationId xmlns:p14="http://schemas.microsoft.com/office/powerpoint/2010/main" val="81732637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077200" cy="5410200"/>
          </a:xfrm>
        </p:spPr>
        <p:txBody>
          <a:bodyPr>
            <a:normAutofit fontScale="92500" lnSpcReduction="10000"/>
          </a:bodyPr>
          <a:lstStyle/>
          <a:p>
            <a:pPr>
              <a:buNone/>
            </a:pPr>
            <a:r>
              <a:rPr lang="en-US" dirty="0"/>
              <a:t>Our guidance for private industry after an incident:</a:t>
            </a:r>
          </a:p>
          <a:p>
            <a:r>
              <a:rPr lang="en-US" dirty="0"/>
              <a:t>Follow your emergency plan and start protecting your data.</a:t>
            </a:r>
          </a:p>
          <a:p>
            <a:r>
              <a:rPr lang="en-US" dirty="0"/>
              <a:t>Call the local FBI field office.</a:t>
            </a:r>
          </a:p>
          <a:p>
            <a:r>
              <a:rPr lang="en-US" dirty="0"/>
              <a:t>Preserve original media as evidence (if not, ask if they can make a forensic image).</a:t>
            </a:r>
          </a:p>
          <a:p>
            <a:r>
              <a:rPr lang="en-US" dirty="0"/>
              <a:t>Request your IT specialists conduct analysis from a copy instead of the original (if possible).</a:t>
            </a:r>
          </a:p>
          <a:p>
            <a:r>
              <a:rPr lang="en-US" dirty="0"/>
              <a:t>Gather all pertinent log files (DNS, Firewall, Proxy, System Event Logs).</a:t>
            </a:r>
          </a:p>
          <a:p>
            <a:r>
              <a:rPr lang="en-US" dirty="0"/>
              <a:t>Contact ISP for additional logs and possibly provide filtering.</a:t>
            </a:r>
          </a:p>
          <a:p>
            <a:r>
              <a:rPr lang="en-US" dirty="0"/>
              <a:t>Conduct a damage assessment (including damage valuation).</a:t>
            </a:r>
          </a:p>
        </p:txBody>
      </p:sp>
      <p:sp>
        <p:nvSpPr>
          <p:cNvPr id="4" name="Slide Number Placeholder 3"/>
          <p:cNvSpPr>
            <a:spLocks noGrp="1"/>
          </p:cNvSpPr>
          <p:nvPr>
            <p:ph type="sldNum" sz="quarter" idx="12"/>
          </p:nvPr>
        </p:nvSpPr>
        <p:spPr/>
        <p:txBody>
          <a:bodyPr/>
          <a:lstStyle/>
          <a:p>
            <a:fld id="{C541DFC3-B8E3-4B0E-A785-676C12F69D03}" type="slidenum">
              <a:rPr lang="en-US" smtClean="0">
                <a:solidFill>
                  <a:prstClr val="black">
                    <a:tint val="75000"/>
                  </a:prstClr>
                </a:solidFill>
              </a:rPr>
              <a:pPr/>
              <a:t>20</a:t>
            </a:fld>
            <a:endParaRPr lang="en-US" dirty="0">
              <a:solidFill>
                <a:prstClr val="black">
                  <a:tint val="75000"/>
                </a:prstClr>
              </a:solidFill>
            </a:endParaRPr>
          </a:p>
        </p:txBody>
      </p:sp>
      <p:sp>
        <p:nvSpPr>
          <p:cNvPr id="7" name="Title 1"/>
          <p:cNvSpPr>
            <a:spLocks noGrp="1"/>
          </p:cNvSpPr>
          <p:nvPr>
            <p:ph type="title"/>
          </p:nvPr>
        </p:nvSpPr>
        <p:spPr>
          <a:xfrm>
            <a:off x="152400" y="-76200"/>
            <a:ext cx="8229600" cy="1143000"/>
          </a:xfrm>
        </p:spPr>
        <p:txBody>
          <a:bodyPr/>
          <a:lstStyle/>
          <a:p>
            <a:r>
              <a:rPr lang="en-US" sz="4400" dirty="0">
                <a:latin typeface="Georgia" pitchFamily="18" charset="0"/>
              </a:rPr>
              <a:t>Guidance – Incident Response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229600" cy="2743200"/>
          </a:xfrm>
        </p:spPr>
        <p:txBody>
          <a:bodyPr>
            <a:normAutofit/>
          </a:bodyPr>
          <a:lstStyle/>
          <a:p>
            <a:r>
              <a:rPr lang="en-US" dirty="0"/>
              <a:t>Take over </a:t>
            </a:r>
            <a:r>
              <a:rPr lang="en-US" dirty="0" smtClean="0"/>
              <a:t>their</a:t>
            </a:r>
            <a:r>
              <a:rPr lang="en-US" dirty="0" smtClean="0"/>
              <a:t> </a:t>
            </a:r>
            <a:r>
              <a:rPr lang="en-US" dirty="0"/>
              <a:t>systems.</a:t>
            </a:r>
          </a:p>
          <a:p>
            <a:r>
              <a:rPr lang="en-US" dirty="0"/>
              <a:t>Repair </a:t>
            </a:r>
            <a:r>
              <a:rPr lang="en-US" dirty="0" smtClean="0"/>
              <a:t>their</a:t>
            </a:r>
            <a:r>
              <a:rPr lang="en-US" dirty="0" smtClean="0"/>
              <a:t> </a:t>
            </a:r>
            <a:r>
              <a:rPr lang="en-US" dirty="0"/>
              <a:t>systems.</a:t>
            </a:r>
          </a:p>
          <a:p>
            <a:r>
              <a:rPr lang="en-US" dirty="0"/>
              <a:t>Share </a:t>
            </a:r>
            <a:r>
              <a:rPr lang="en-US" dirty="0" smtClean="0"/>
              <a:t>their proprietary </a:t>
            </a:r>
            <a:r>
              <a:rPr lang="en-US" dirty="0"/>
              <a:t>information with competitors.</a:t>
            </a:r>
          </a:p>
          <a:p>
            <a:r>
              <a:rPr lang="en-US" dirty="0"/>
              <a:t>Provide </a:t>
            </a:r>
            <a:r>
              <a:rPr lang="en-US" dirty="0" smtClean="0"/>
              <a:t>their investigation-related </a:t>
            </a:r>
            <a:r>
              <a:rPr lang="en-US" dirty="0"/>
              <a:t>information to the media or your shareholders.</a:t>
            </a:r>
          </a:p>
          <a:p>
            <a:pPr>
              <a:buNone/>
            </a:pPr>
            <a:endParaRPr lang="en-US" dirty="0"/>
          </a:p>
        </p:txBody>
      </p:sp>
      <p:sp>
        <p:nvSpPr>
          <p:cNvPr id="4" name="Slide Number Placeholder 3"/>
          <p:cNvSpPr>
            <a:spLocks noGrp="1"/>
          </p:cNvSpPr>
          <p:nvPr>
            <p:ph type="sldNum" sz="quarter" idx="12"/>
          </p:nvPr>
        </p:nvSpPr>
        <p:spPr/>
        <p:txBody>
          <a:bodyPr/>
          <a:lstStyle/>
          <a:p>
            <a:fld id="{C541DFC3-B8E3-4B0E-A785-676C12F69D03}" type="slidenum">
              <a:rPr lang="en-US" smtClean="0">
                <a:solidFill>
                  <a:prstClr val="black">
                    <a:tint val="75000"/>
                  </a:prstClr>
                </a:solidFill>
              </a:rPr>
              <a:pPr/>
              <a:t>21</a:t>
            </a:fld>
            <a:endParaRPr lang="en-US" dirty="0">
              <a:solidFill>
                <a:prstClr val="black">
                  <a:tint val="75000"/>
                </a:prstClr>
              </a:solidFill>
            </a:endParaRPr>
          </a:p>
        </p:txBody>
      </p:sp>
      <p:sp>
        <p:nvSpPr>
          <p:cNvPr id="7" name="Title 1"/>
          <p:cNvSpPr>
            <a:spLocks noGrp="1"/>
          </p:cNvSpPr>
          <p:nvPr>
            <p:ph type="title"/>
          </p:nvPr>
        </p:nvSpPr>
        <p:spPr>
          <a:xfrm>
            <a:off x="152400" y="-76200"/>
            <a:ext cx="8686800" cy="1143000"/>
          </a:xfrm>
        </p:spPr>
        <p:txBody>
          <a:bodyPr/>
          <a:lstStyle/>
          <a:p>
            <a:r>
              <a:rPr lang="en-US" sz="4400" dirty="0">
                <a:latin typeface="Georgia" pitchFamily="18" charset="0"/>
              </a:rPr>
              <a:t>What the FBI does not do</a:t>
            </a:r>
          </a:p>
        </p:txBody>
      </p:sp>
      <p:pic>
        <p:nvPicPr>
          <p:cNvPr id="5" name="Picture 9" descr="fbi takeover"/>
          <p:cNvPicPr>
            <a:picLocks noChangeAspect="1" noChangeArrowheads="1"/>
          </p:cNvPicPr>
          <p:nvPr/>
        </p:nvPicPr>
        <p:blipFill>
          <a:blip r:embed="rId3" cstate="print"/>
          <a:srcRect/>
          <a:stretch>
            <a:fillRect/>
          </a:stretch>
        </p:blipFill>
        <p:spPr bwMode="auto">
          <a:xfrm>
            <a:off x="2743200" y="1295400"/>
            <a:ext cx="3733800" cy="234715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rmAutofit lnSpcReduction="10000"/>
          </a:bodyPr>
          <a:lstStyle/>
          <a:p>
            <a:r>
              <a:rPr lang="en-US" dirty="0"/>
              <a:t>Investigate</a:t>
            </a:r>
          </a:p>
          <a:p>
            <a:pPr lvl="1"/>
            <a:r>
              <a:rPr lang="en-US" dirty="0"/>
              <a:t>National and global reach</a:t>
            </a:r>
          </a:p>
          <a:p>
            <a:pPr lvl="1"/>
            <a:r>
              <a:rPr lang="en-US" dirty="0"/>
              <a:t>Combined technical skills and investigative experience</a:t>
            </a:r>
          </a:p>
          <a:p>
            <a:pPr lvl="1"/>
            <a:r>
              <a:rPr lang="en-US" dirty="0"/>
              <a:t>Long-term commitment of resources</a:t>
            </a:r>
          </a:p>
          <a:p>
            <a:r>
              <a:rPr lang="en-US" dirty="0"/>
              <a:t>Forensics </a:t>
            </a:r>
          </a:p>
          <a:p>
            <a:pPr lvl="1"/>
            <a:r>
              <a:rPr lang="en-US" dirty="0"/>
              <a:t>Silicon Valley Regional Computer Forensics Laboratory (SVRCFL)</a:t>
            </a:r>
          </a:p>
          <a:p>
            <a:pPr lvl="1"/>
            <a:r>
              <a:rPr lang="en-US" dirty="0"/>
              <a:t>Keeps options open for your company</a:t>
            </a:r>
          </a:p>
          <a:p>
            <a:r>
              <a:rPr lang="en-US" dirty="0"/>
              <a:t>Analyze Patterns and Links</a:t>
            </a:r>
          </a:p>
          <a:p>
            <a:r>
              <a:rPr lang="en-US" dirty="0"/>
              <a:t>Bring national security concerns to the U.S. Intelligence Community</a:t>
            </a:r>
          </a:p>
        </p:txBody>
      </p:sp>
      <p:sp>
        <p:nvSpPr>
          <p:cNvPr id="4" name="Slide Number Placeholder 3"/>
          <p:cNvSpPr>
            <a:spLocks noGrp="1"/>
          </p:cNvSpPr>
          <p:nvPr>
            <p:ph type="sldNum" sz="quarter" idx="12"/>
          </p:nvPr>
        </p:nvSpPr>
        <p:spPr/>
        <p:txBody>
          <a:bodyPr/>
          <a:lstStyle/>
          <a:p>
            <a:fld id="{C541DFC3-B8E3-4B0E-A785-676C12F69D03}" type="slidenum">
              <a:rPr lang="en-US" smtClean="0">
                <a:solidFill>
                  <a:prstClr val="black">
                    <a:tint val="75000"/>
                  </a:prstClr>
                </a:solidFill>
              </a:rPr>
              <a:pPr/>
              <a:t>22</a:t>
            </a:fld>
            <a:endParaRPr lang="en-US" dirty="0">
              <a:solidFill>
                <a:prstClr val="black">
                  <a:tint val="75000"/>
                </a:prstClr>
              </a:solidFill>
            </a:endParaRPr>
          </a:p>
        </p:txBody>
      </p:sp>
      <p:sp>
        <p:nvSpPr>
          <p:cNvPr id="7" name="Title 1"/>
          <p:cNvSpPr>
            <a:spLocks noGrp="1"/>
          </p:cNvSpPr>
          <p:nvPr>
            <p:ph type="title"/>
          </p:nvPr>
        </p:nvSpPr>
        <p:spPr>
          <a:xfrm>
            <a:off x="152400" y="-76200"/>
            <a:ext cx="8229600" cy="1143000"/>
          </a:xfrm>
        </p:spPr>
        <p:txBody>
          <a:bodyPr/>
          <a:lstStyle/>
          <a:p>
            <a:r>
              <a:rPr lang="en-US" sz="4400" dirty="0">
                <a:latin typeface="Georgia" pitchFamily="18" charset="0"/>
              </a:rPr>
              <a:t>What can the FBI do for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066800"/>
            <a:ext cx="7772400" cy="1470025"/>
          </a:xfrm>
        </p:spPr>
        <p:txBody>
          <a:bodyPr/>
          <a:lstStyle/>
          <a:p>
            <a:r>
              <a:rPr lang="en-US" dirty="0"/>
              <a:t>Questions?</a:t>
            </a:r>
          </a:p>
        </p:txBody>
      </p:sp>
      <p:sp>
        <p:nvSpPr>
          <p:cNvPr id="5" name="Rectangle 4"/>
          <p:cNvSpPr/>
          <p:nvPr/>
        </p:nvSpPr>
        <p:spPr>
          <a:xfrm>
            <a:off x="228600" y="141239"/>
            <a:ext cx="4551246" cy="769441"/>
          </a:xfrm>
          <a:prstGeom prst="rect">
            <a:avLst/>
          </a:prstGeom>
        </p:spPr>
        <p:txBody>
          <a:bodyPr wrap="none">
            <a:spAutoFit/>
          </a:bodyPr>
          <a:lstStyle/>
          <a:p>
            <a:r>
              <a:rPr lang="en-US" sz="4400" dirty="0" smtClean="0">
                <a:solidFill>
                  <a:schemeClr val="bg1"/>
                </a:solidFill>
                <a:latin typeface="Georgia" pitchFamily="18" charset="0"/>
              </a:rPr>
              <a:t>Online Resources</a:t>
            </a:r>
            <a:endParaRPr lang="en-US" sz="4400" dirty="0">
              <a:solidFill>
                <a:schemeClr val="bg1"/>
              </a:solidFill>
              <a:latin typeface="Georgia" pitchFamily="18" charset="0"/>
            </a:endParaRPr>
          </a:p>
        </p:txBody>
      </p:sp>
      <p:pic>
        <p:nvPicPr>
          <p:cNvPr id="4" name="Picture 3"/>
          <p:cNvPicPr>
            <a:picLocks noChangeAspect="1" noChangeArrowheads="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29000" y="3844491"/>
            <a:ext cx="2286000" cy="235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nvSpPr>
        <p:spPr>
          <a:xfrm>
            <a:off x="228600" y="1143000"/>
            <a:ext cx="86868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charset="2"/>
              <a:buChar char="v"/>
              <a:defRPr sz="26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a:t>
            </a:r>
            <a:r>
              <a:rPr lang="en-US" sz="2400" dirty="0" smtClean="0"/>
              <a:t>c3.gov - Internet Crime Complaint Center</a:t>
            </a:r>
          </a:p>
          <a:p>
            <a:r>
              <a:rPr lang="en-US" sz="2400" dirty="0" smtClean="0"/>
              <a:t>fbi.gov/investigate/</a:t>
            </a:r>
            <a:r>
              <a:rPr lang="en-US" sz="2400" dirty="0" err="1" smtClean="0"/>
              <a:t>cyber#How-to</a:t>
            </a:r>
            <a:r>
              <a:rPr lang="en-US" sz="2400" dirty="0" smtClean="0"/>
              <a:t> </a:t>
            </a:r>
            <a:r>
              <a:rPr lang="en-US" sz="2400" dirty="0"/>
              <a:t>Protect Your Computer</a:t>
            </a:r>
            <a:endParaRPr lang="en-US" sz="2400" dirty="0" smtClean="0"/>
          </a:p>
          <a:p>
            <a:r>
              <a:rPr lang="en-US" sz="2400" dirty="0" smtClean="0"/>
              <a:t>Staysafeonline.org – National Cyber Security Alliance</a:t>
            </a:r>
          </a:p>
          <a:p>
            <a:r>
              <a:rPr lang="en-US" sz="2400" dirty="0"/>
              <a:t>dhs.gov/topic/cybersecurity – </a:t>
            </a:r>
            <a:r>
              <a:rPr lang="en-US" sz="2400" dirty="0" smtClean="0"/>
              <a:t>DHS</a:t>
            </a:r>
          </a:p>
          <a:p>
            <a:r>
              <a:rPr lang="en-US" sz="2400" dirty="0" smtClean="0"/>
              <a:t>Identitytheft.gov - FTC</a:t>
            </a:r>
          </a:p>
          <a:p>
            <a:r>
              <a:rPr lang="en-US" sz="2400" dirty="0" smtClean="0"/>
              <a:t>Abagnale.com – Frank </a:t>
            </a:r>
            <a:r>
              <a:rPr lang="en-US" sz="2400" dirty="0" err="1" smtClean="0"/>
              <a:t>Abagnale</a:t>
            </a:r>
            <a:r>
              <a:rPr lang="en-US" sz="2400" dirty="0" smtClean="0"/>
              <a:t>/Identity Theft</a:t>
            </a:r>
          </a:p>
        </p:txBody>
      </p:sp>
    </p:spTree>
    <p:extLst>
      <p:ext uri="{BB962C8B-B14F-4D97-AF65-F5344CB8AC3E}">
        <p14:creationId xmlns:p14="http://schemas.microsoft.com/office/powerpoint/2010/main" val="408921879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Cyber Threat Continuum</a:t>
            </a:r>
          </a:p>
        </p:txBody>
      </p:sp>
      <p:sp>
        <p:nvSpPr>
          <p:cNvPr id="4" name="Slide Number Placeholder 3"/>
          <p:cNvSpPr>
            <a:spLocks noGrp="1"/>
          </p:cNvSpPr>
          <p:nvPr>
            <p:ph type="sldNum" sz="quarter" idx="12"/>
          </p:nvPr>
        </p:nvSpPr>
        <p:spPr/>
        <p:txBody>
          <a:bodyPr/>
          <a:lstStyle/>
          <a:p>
            <a:fld id="{C541DFC3-B8E3-4B0E-A785-676C12F69D03}" type="slidenum">
              <a:rPr lang="en-US" smtClean="0"/>
              <a:pPr/>
              <a:t>3</a:t>
            </a:fld>
            <a:endParaRPr lang="en-US"/>
          </a:p>
        </p:txBody>
      </p:sp>
      <p:pic>
        <p:nvPicPr>
          <p:cNvPr id="8" name="Content Placeholder 7"/>
          <p:cNvPicPr>
            <a:picLocks noGrp="1" noChangeAspect="1"/>
          </p:cNvPicPr>
          <p:nvPr>
            <p:ph idx="1"/>
          </p:nvPr>
        </p:nvPicPr>
        <p:blipFill>
          <a:blip r:embed="rId3" cstate="print"/>
          <a:srcRect l="-227" r="-227"/>
          <a:stretch>
            <a:fillRect/>
          </a:stretch>
        </p:blipFill>
        <p:spPr>
          <a:prstGeom prst="rect">
            <a:avLst/>
          </a:prstGeom>
        </p:spPr>
      </p:pic>
    </p:spTree>
    <p:extLst>
      <p:ext uri="{BB962C8B-B14F-4D97-AF65-F5344CB8AC3E}">
        <p14:creationId xmlns:p14="http://schemas.microsoft.com/office/powerpoint/2010/main" val="182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Top </a:t>
            </a:r>
            <a:r>
              <a:rPr lang="en-US" dirty="0" smtClean="0"/>
              <a:t>Criminal Cyber </a:t>
            </a:r>
            <a:r>
              <a:rPr lang="en-US" dirty="0"/>
              <a:t>Threats for </a:t>
            </a:r>
            <a:r>
              <a:rPr lang="en-US" dirty="0" smtClean="0"/>
              <a:t>2018</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sz="3600" dirty="0" smtClean="0"/>
              <a:t>Identity Theft</a:t>
            </a:r>
          </a:p>
          <a:p>
            <a:r>
              <a:rPr lang="en-US" sz="3600" dirty="0" smtClean="0"/>
              <a:t>Business </a:t>
            </a:r>
            <a:r>
              <a:rPr lang="en-US" sz="3600" dirty="0"/>
              <a:t>Email Compromise (BEC)</a:t>
            </a:r>
          </a:p>
          <a:p>
            <a:r>
              <a:rPr lang="en-US" sz="3600" dirty="0" smtClean="0"/>
              <a:t>Ransomware</a:t>
            </a:r>
            <a:endParaRPr lang="en-US" sz="3600" dirty="0"/>
          </a:p>
        </p:txBody>
      </p:sp>
    </p:spTree>
    <p:extLst>
      <p:ext uri="{BB962C8B-B14F-4D97-AF65-F5344CB8AC3E}">
        <p14:creationId xmlns:p14="http://schemas.microsoft.com/office/powerpoint/2010/main" val="25258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Identity Theft</a:t>
            </a:r>
            <a:endParaRPr lang="en-US" dirty="0"/>
          </a:p>
        </p:txBody>
      </p:sp>
      <p:sp>
        <p:nvSpPr>
          <p:cNvPr id="3" name="Content Placeholder 2"/>
          <p:cNvSpPr>
            <a:spLocks noGrp="1"/>
          </p:cNvSpPr>
          <p:nvPr>
            <p:ph idx="1"/>
          </p:nvPr>
        </p:nvSpPr>
        <p:spPr>
          <a:xfrm>
            <a:off x="457200" y="1447800"/>
            <a:ext cx="5334000" cy="5105400"/>
          </a:xfrm>
        </p:spPr>
        <p:txBody>
          <a:bodyPr>
            <a:normAutofit/>
          </a:bodyPr>
          <a:lstStyle/>
          <a:p>
            <a:r>
              <a:rPr lang="en-US" sz="2400" dirty="0" smtClean="0"/>
              <a:t>“New </a:t>
            </a:r>
            <a:r>
              <a:rPr lang="en-US" sz="2400" dirty="0"/>
              <a:t>account fraud” </a:t>
            </a:r>
            <a:r>
              <a:rPr lang="en-US" sz="2400" dirty="0" smtClean="0"/>
              <a:t>happens when </a:t>
            </a:r>
            <a:r>
              <a:rPr lang="en-US" sz="2400" dirty="0"/>
              <a:t>an imposter opens lines of credit using personal information of another; this could include utilities, credit card accounts, mortgages, etc</a:t>
            </a:r>
            <a:r>
              <a:rPr lang="en-US" sz="2400" dirty="0" smtClean="0"/>
              <a:t>.</a:t>
            </a:r>
          </a:p>
          <a:p>
            <a:r>
              <a:rPr lang="en-US" sz="2400" dirty="0" smtClean="0"/>
              <a:t>“Synthetic </a:t>
            </a:r>
            <a:r>
              <a:rPr lang="en-US" sz="2400" dirty="0"/>
              <a:t>identity theft” </a:t>
            </a:r>
            <a:r>
              <a:rPr lang="en-US" sz="2400" dirty="0" smtClean="0"/>
              <a:t>happens when </a:t>
            </a:r>
            <a:r>
              <a:rPr lang="en-US" sz="2400" dirty="0"/>
              <a:t>an imposter creates a new identity using some information from a victim but altering it in such a way that causes the credit agencies to create “</a:t>
            </a:r>
            <a:r>
              <a:rPr lang="en-US" sz="2400" dirty="0" err="1"/>
              <a:t>subfiles</a:t>
            </a:r>
            <a:r>
              <a:rPr lang="en-US" sz="2400" dirty="0"/>
              <a:t>” for the new accounts.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0" y="1905000"/>
            <a:ext cx="2847975" cy="1600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00" y="4002104"/>
            <a:ext cx="2857500" cy="1600200"/>
          </a:xfrm>
          <a:prstGeom prst="rect">
            <a:avLst/>
          </a:prstGeom>
        </p:spPr>
      </p:pic>
    </p:spTree>
    <p:extLst>
      <p:ext uri="{BB962C8B-B14F-4D97-AF65-F5344CB8AC3E}">
        <p14:creationId xmlns:p14="http://schemas.microsoft.com/office/powerpoint/2010/main" val="259885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Business Email Compromise (BEC)</a:t>
            </a:r>
            <a:endParaRPr lang="en-US" dirty="0"/>
          </a:p>
        </p:txBody>
      </p:sp>
      <p:sp>
        <p:nvSpPr>
          <p:cNvPr id="3" name="Content Placeholder 2"/>
          <p:cNvSpPr>
            <a:spLocks noGrp="1"/>
          </p:cNvSpPr>
          <p:nvPr>
            <p:ph idx="1"/>
          </p:nvPr>
        </p:nvSpPr>
        <p:spPr>
          <a:xfrm>
            <a:off x="457200" y="1447800"/>
            <a:ext cx="5715000" cy="5029200"/>
          </a:xfrm>
        </p:spPr>
        <p:txBody>
          <a:bodyPr/>
          <a:lstStyle/>
          <a:p>
            <a:r>
              <a:rPr lang="en-US" dirty="0"/>
              <a:t>“Bank robbers don't rob banks anymore…they hide behind their computer screens and cover their digital tracks.”</a:t>
            </a:r>
          </a:p>
          <a:p>
            <a:r>
              <a:rPr lang="en-US" dirty="0"/>
              <a:t>In February 2015, Scoular Co, an Omaha-based  company, lost $17.2 Million</a:t>
            </a:r>
            <a:r>
              <a:rPr lang="en-US" dirty="0" smtClean="0"/>
              <a:t>.</a:t>
            </a:r>
            <a:endParaRPr lang="en-US" dirty="0"/>
          </a:p>
        </p:txBody>
      </p:sp>
      <p:pic>
        <p:nvPicPr>
          <p:cNvPr id="6" name="Picture 5"/>
          <p:cNvPicPr>
            <a:picLocks noChangeAspect="1"/>
          </p:cNvPicPr>
          <p:nvPr/>
        </p:nvPicPr>
        <p:blipFill>
          <a:blip r:embed="rId2" cstate="print"/>
          <a:stretch>
            <a:fillRect/>
          </a:stretch>
        </p:blipFill>
        <p:spPr>
          <a:xfrm>
            <a:off x="6172200" y="3276600"/>
            <a:ext cx="2581177" cy="3295120"/>
          </a:xfrm>
          <a:prstGeom prst="rect">
            <a:avLst/>
          </a:prstGeom>
        </p:spPr>
      </p:pic>
      <p:pic>
        <p:nvPicPr>
          <p:cNvPr id="10" name="Picture 9"/>
          <p:cNvPicPr>
            <a:picLocks noChangeAspect="1"/>
          </p:cNvPicPr>
          <p:nvPr/>
        </p:nvPicPr>
        <p:blipFill>
          <a:blip r:embed="rId3" cstate="print"/>
          <a:stretch>
            <a:fillRect/>
          </a:stretch>
        </p:blipFill>
        <p:spPr>
          <a:xfrm>
            <a:off x="6400800" y="1353080"/>
            <a:ext cx="2438400" cy="2438400"/>
          </a:xfrm>
          <a:prstGeom prst="rect">
            <a:avLst/>
          </a:prstGeom>
          <a:effectLst>
            <a:softEdge rad="342900"/>
          </a:effectLst>
        </p:spPr>
      </p:pic>
    </p:spTree>
    <p:extLst>
      <p:ext uri="{BB962C8B-B14F-4D97-AF65-F5344CB8AC3E}">
        <p14:creationId xmlns:p14="http://schemas.microsoft.com/office/powerpoint/2010/main" val="94491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9" name="WordArt 79"/>
          <p:cNvSpPr>
            <a:spLocks noChangeArrowheads="1" noChangeShapeType="1" noTextEdit="1"/>
          </p:cNvSpPr>
          <p:nvPr/>
        </p:nvSpPr>
        <p:spPr bwMode="auto">
          <a:xfrm>
            <a:off x="1427356" y="228600"/>
            <a:ext cx="7373743" cy="536575"/>
          </a:xfrm>
          <a:prstGeom prst="rect">
            <a:avLst/>
          </a:prstGeom>
        </p:spPr>
        <p:txBody>
          <a:bodyPr wrap="none" fromWordArt="1">
            <a:prstTxWarp prst="textPlain">
              <a:avLst>
                <a:gd name="adj" fmla="val 50000"/>
              </a:avLst>
            </a:prstTxWarp>
          </a:bodyPr>
          <a:lstStyle/>
          <a:p>
            <a:pPr algn="ctr"/>
            <a:endParaRPr lang="en-US" sz="600" kern="10" dirty="0">
              <a:ln w="9525">
                <a:solidFill>
                  <a:srgbClr val="000000"/>
                </a:solidFill>
                <a:round/>
                <a:headEnd/>
                <a:tailEnd/>
              </a:ln>
              <a:solidFill>
                <a:srgbClr val="FFFFFF"/>
              </a:solidFill>
              <a:latin typeface="Arial Black"/>
            </a:endParaRPr>
          </a:p>
        </p:txBody>
      </p:sp>
      <p:sp>
        <p:nvSpPr>
          <p:cNvPr id="7" name="Title 1"/>
          <p:cNvSpPr>
            <a:spLocks noGrp="1"/>
          </p:cNvSpPr>
          <p:nvPr>
            <p:ph type="title"/>
          </p:nvPr>
        </p:nvSpPr>
        <p:spPr>
          <a:xfrm>
            <a:off x="152400" y="0"/>
            <a:ext cx="8991600" cy="879894"/>
          </a:xfrm>
        </p:spPr>
        <p:txBody>
          <a:bodyPr/>
          <a:lstStyle/>
          <a:p>
            <a:r>
              <a:rPr lang="en-US" sz="2400" dirty="0" smtClean="0">
                <a:effectLst>
                  <a:innerShdw blurRad="63500" dist="50800" dir="2700000">
                    <a:prstClr val="black">
                      <a:alpha val="50000"/>
                    </a:prstClr>
                  </a:innerShdw>
                </a:effectLst>
              </a:rPr>
              <a:t>Initial Destinations of </a:t>
            </a:r>
            <a:r>
              <a:rPr lang="en-US" sz="2400" dirty="0">
                <a:effectLst>
                  <a:innerShdw blurRad="63500" dist="50800" dir="2700000">
                    <a:prstClr val="black">
                      <a:alpha val="50000"/>
                    </a:prstClr>
                  </a:innerShdw>
                </a:effectLst>
              </a:rPr>
              <a:t>BEC/EAC </a:t>
            </a:r>
            <a:r>
              <a:rPr lang="en-US" sz="2400" dirty="0" smtClean="0">
                <a:effectLst>
                  <a:innerShdw blurRad="63500" dist="50800" dir="2700000">
                    <a:prstClr val="black">
                      <a:alpha val="50000"/>
                    </a:prstClr>
                  </a:innerShdw>
                </a:effectLst>
              </a:rPr>
              <a:t>Fraudulent Wire Transfers</a:t>
            </a:r>
            <a:endParaRPr lang="en-US" sz="2400" dirty="0">
              <a:effectLst>
                <a:innerShdw blurRad="63500" dist="50800" dir="2700000">
                  <a:prstClr val="black">
                    <a:alpha val="50000"/>
                  </a:prstClr>
                </a:innerShdw>
              </a:effectLst>
            </a:endParaRPr>
          </a:p>
        </p:txBody>
      </p:sp>
      <p:sp>
        <p:nvSpPr>
          <p:cNvPr id="18" name="WordArt 79"/>
          <p:cNvSpPr>
            <a:spLocks noChangeArrowheads="1" noChangeShapeType="1" noTextEdit="1"/>
          </p:cNvSpPr>
          <p:nvPr/>
        </p:nvSpPr>
        <p:spPr bwMode="auto">
          <a:xfrm>
            <a:off x="1403605" y="204850"/>
            <a:ext cx="7373743" cy="536575"/>
          </a:xfrm>
          <a:prstGeom prst="rect">
            <a:avLst/>
          </a:prstGeom>
        </p:spPr>
        <p:txBody>
          <a:bodyPr wrap="none" fromWordArt="1">
            <a:prstTxWarp prst="textPlain">
              <a:avLst>
                <a:gd name="adj" fmla="val 50000"/>
              </a:avLst>
            </a:prstTxWarp>
          </a:bodyPr>
          <a:lstStyle/>
          <a:p>
            <a:pPr algn="ctr"/>
            <a:endParaRPr lang="en-US" sz="600" kern="10" dirty="0">
              <a:ln w="9525">
                <a:solidFill>
                  <a:srgbClr val="000000"/>
                </a:solidFill>
                <a:round/>
                <a:headEnd/>
                <a:tailEnd/>
              </a:ln>
              <a:solidFill>
                <a:srgbClr val="FFFFFF"/>
              </a:solidFill>
              <a:latin typeface="Arial Black"/>
            </a:endParaRPr>
          </a:p>
        </p:txBody>
      </p:sp>
      <p:sp>
        <p:nvSpPr>
          <p:cNvPr id="21" name="Rectangle 20"/>
          <p:cNvSpPr/>
          <p:nvPr/>
        </p:nvSpPr>
        <p:spPr bwMode="auto">
          <a:xfrm>
            <a:off x="0" y="1420214"/>
            <a:ext cx="9144000" cy="131346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p>
          <a:p>
            <a:endParaRPr lang="en-US" dirty="0" smtClean="0"/>
          </a:p>
        </p:txBody>
      </p:sp>
      <p:graphicFrame>
        <p:nvGraphicFramePr>
          <p:cNvPr id="34" name="Diagram 33"/>
          <p:cNvGraphicFramePr/>
          <p:nvPr>
            <p:extLst>
              <p:ext uri="{D42A27DB-BD31-4B8C-83A1-F6EECF244321}">
                <p14:modId xmlns:p14="http://schemas.microsoft.com/office/powerpoint/2010/main" val="3751965947"/>
              </p:ext>
            </p:extLst>
          </p:nvPr>
        </p:nvGraphicFramePr>
        <p:xfrm>
          <a:off x="1639646" y="2134618"/>
          <a:ext cx="657987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Picture 35"/>
          <p:cNvPicPr/>
          <p:nvPr/>
        </p:nvPicPr>
        <p:blipFill>
          <a:blip r:embed="rId8" cstate="print">
            <a:extLst>
              <a:ext uri="{28A0092B-C50C-407E-A947-70E740481C1C}">
                <a14:useLocalDpi xmlns:a14="http://schemas.microsoft.com/office/drawing/2010/main" val="0"/>
              </a:ext>
            </a:extLst>
          </a:blip>
          <a:srcRect l="9889" r="15671"/>
          <a:stretch>
            <a:fillRect/>
          </a:stretch>
        </p:blipFill>
        <p:spPr bwMode="auto">
          <a:xfrm>
            <a:off x="715162" y="3048000"/>
            <a:ext cx="2993390" cy="3352800"/>
          </a:xfrm>
          <a:prstGeom prst="rect">
            <a:avLst/>
          </a:prstGeom>
          <a:noFill/>
          <a:ln>
            <a:noFill/>
          </a:ln>
          <a:effectLst/>
        </p:spPr>
      </p:pic>
      <p:pic>
        <p:nvPicPr>
          <p:cNvPr id="6" name="Picture 5"/>
          <p:cNvPicPr>
            <a:picLocks noChangeAspect="1"/>
          </p:cNvPicPr>
          <p:nvPr/>
        </p:nvPicPr>
        <p:blipFill>
          <a:blip r:embed="rId9"/>
          <a:stretch>
            <a:fillRect/>
          </a:stretch>
        </p:blipFill>
        <p:spPr>
          <a:xfrm>
            <a:off x="7686069" y="5309521"/>
            <a:ext cx="1091279" cy="1091279"/>
          </a:xfrm>
          <a:prstGeom prst="rect">
            <a:avLst/>
          </a:prstGeom>
        </p:spPr>
      </p:pic>
    </p:spTree>
    <p:extLst>
      <p:ext uri="{BB962C8B-B14F-4D97-AF65-F5344CB8AC3E}">
        <p14:creationId xmlns:p14="http://schemas.microsoft.com/office/powerpoint/2010/main" val="82102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effectLst>
                  <a:innerShdw blurRad="63500" dist="50800" dir="2700000">
                    <a:prstClr val="black">
                      <a:alpha val="50000"/>
                    </a:prstClr>
                  </a:innerShdw>
                </a:effectLst>
              </a:rPr>
              <a:t>International Financial Fraud Kill Chain</a:t>
            </a:r>
          </a:p>
        </p:txBody>
      </p:sp>
      <p:sp>
        <p:nvSpPr>
          <p:cNvPr id="3" name="Content Placeholder 2"/>
          <p:cNvSpPr>
            <a:spLocks noGrp="1"/>
          </p:cNvSpPr>
          <p:nvPr>
            <p:ph idx="1"/>
          </p:nvPr>
        </p:nvSpPr>
        <p:spPr>
          <a:xfrm>
            <a:off x="1752599" y="1781175"/>
            <a:ext cx="7134225" cy="4527550"/>
          </a:xfrm>
        </p:spPr>
        <p:txBody>
          <a:bodyPr/>
          <a:lstStyle/>
          <a:p>
            <a:pPr>
              <a:buNone/>
            </a:pPr>
            <a:endParaRPr lang="en-US" sz="1800" dirty="0" smtClean="0">
              <a:solidFill>
                <a:srgbClr val="000000"/>
              </a:solidFill>
            </a:endParaRPr>
          </a:p>
          <a:p>
            <a:pPr>
              <a:buNone/>
            </a:pPr>
            <a:r>
              <a:rPr lang="en-US" sz="1800" dirty="0" smtClean="0">
                <a:solidFill>
                  <a:srgbClr val="000000"/>
                </a:solidFill>
              </a:rPr>
              <a:t>The Financial Fraud Kill Chain (FFKC) is a partnership between </a:t>
            </a:r>
          </a:p>
          <a:p>
            <a:pPr>
              <a:buNone/>
            </a:pPr>
            <a:r>
              <a:rPr lang="en-US" sz="1800" dirty="0" smtClean="0">
                <a:solidFill>
                  <a:srgbClr val="000000"/>
                </a:solidFill>
              </a:rPr>
              <a:t>law enforcement and financial entities whose purpose is to </a:t>
            </a:r>
          </a:p>
          <a:p>
            <a:pPr>
              <a:buNone/>
            </a:pPr>
            <a:r>
              <a:rPr lang="en-US" sz="1800" dirty="0" smtClean="0">
                <a:solidFill>
                  <a:srgbClr val="000000"/>
                </a:solidFill>
              </a:rPr>
              <a:t>recover fraudulent funds wired by victims of any crime type.</a:t>
            </a:r>
          </a:p>
          <a:p>
            <a:pPr>
              <a:buNone/>
            </a:pPr>
            <a:endParaRPr lang="en-US" sz="1800" dirty="0" smtClean="0">
              <a:solidFill>
                <a:srgbClr val="000000"/>
              </a:solidFill>
            </a:endParaRPr>
          </a:p>
          <a:p>
            <a:pPr>
              <a:buNone/>
            </a:pPr>
            <a:r>
              <a:rPr lang="en-US" sz="1800" dirty="0" smtClean="0">
                <a:solidFill>
                  <a:srgbClr val="000000"/>
                </a:solidFill>
              </a:rPr>
              <a:t>FFKC requests are coordinated through the Financial Crimes </a:t>
            </a:r>
          </a:p>
          <a:p>
            <a:pPr>
              <a:buNone/>
            </a:pPr>
            <a:r>
              <a:rPr lang="en-US" sz="1800" dirty="0" smtClean="0">
                <a:solidFill>
                  <a:srgbClr val="000000"/>
                </a:solidFill>
              </a:rPr>
              <a:t>Enforcement Network (</a:t>
            </a:r>
            <a:r>
              <a:rPr lang="en-US" sz="1800" dirty="0" err="1" smtClean="0">
                <a:solidFill>
                  <a:srgbClr val="000000"/>
                </a:solidFill>
              </a:rPr>
              <a:t>FinCEN</a:t>
            </a:r>
            <a:r>
              <a:rPr lang="en-US" sz="1800" dirty="0" smtClean="0">
                <a:solidFill>
                  <a:srgbClr val="000000"/>
                </a:solidFill>
              </a:rPr>
              <a:t>) Rapid Response Team and law </a:t>
            </a:r>
          </a:p>
          <a:p>
            <a:pPr>
              <a:buNone/>
            </a:pPr>
            <a:r>
              <a:rPr lang="en-US" sz="1800" dirty="0" smtClean="0">
                <a:solidFill>
                  <a:srgbClr val="000000"/>
                </a:solidFill>
              </a:rPr>
              <a:t>enforcement entities.</a:t>
            </a:r>
          </a:p>
          <a:p>
            <a:pPr>
              <a:buNone/>
            </a:pPr>
            <a:endParaRPr lang="en-US" sz="1800" dirty="0" smtClean="0">
              <a:solidFill>
                <a:srgbClr val="000000"/>
              </a:solidFill>
            </a:endParaRPr>
          </a:p>
          <a:p>
            <a:pPr>
              <a:buNone/>
            </a:pPr>
            <a:endParaRPr lang="en-US" sz="1800" dirty="0">
              <a:solidFill>
                <a:srgbClr val="000000"/>
              </a:solidFill>
            </a:endParaRPr>
          </a:p>
        </p:txBody>
      </p:sp>
      <p:sp>
        <p:nvSpPr>
          <p:cNvPr id="4" name="TextBox 3"/>
          <p:cNvSpPr txBox="1"/>
          <p:nvPr/>
        </p:nvSpPr>
        <p:spPr>
          <a:xfrm>
            <a:off x="1905001" y="1123950"/>
            <a:ext cx="5105400" cy="461665"/>
          </a:xfrm>
          <a:prstGeom prst="rect">
            <a:avLst/>
          </a:prstGeom>
          <a:noFill/>
        </p:spPr>
        <p:txBody>
          <a:bodyPr wrap="square" rtlCol="0">
            <a:spAutoFit/>
          </a:bodyPr>
          <a:lstStyle/>
          <a:p>
            <a:r>
              <a:rPr lang="en-US" sz="2400" b="1" dirty="0" smtClean="0">
                <a:solidFill>
                  <a:srgbClr val="C00000"/>
                </a:solidFill>
              </a:rPr>
              <a:t>United States Model</a:t>
            </a:r>
            <a:endParaRPr lang="en-US" sz="2400" b="1" dirty="0">
              <a:solidFill>
                <a:srgbClr val="C00000"/>
              </a:solidFill>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4572000" y="4419600"/>
            <a:ext cx="4343400" cy="2286000"/>
          </a:xfrm>
          <a:prstGeom prst="rect">
            <a:avLst/>
          </a:prstGeom>
          <a:effectLst>
            <a:outerShdw blurRad="850900" dist="50800" dir="5400000" algn="ctr" rotWithShape="0">
              <a:srgbClr val="000000">
                <a:alpha val="27000"/>
              </a:srgbClr>
            </a:outerShdw>
            <a:softEdge rad="317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effectLst>
                  <a:innerShdw blurRad="63500" dist="50800" dir="2700000">
                    <a:prstClr val="black">
                      <a:alpha val="50000"/>
                    </a:prstClr>
                  </a:innerShdw>
                </a:effectLst>
              </a:rPr>
              <a:t>International Financial </a:t>
            </a:r>
            <a:r>
              <a:rPr lang="en-US" sz="2400" dirty="0" smtClean="0">
                <a:effectLst>
                  <a:innerShdw blurRad="63500" dist="50800" dir="2700000">
                    <a:prstClr val="black">
                      <a:alpha val="50000"/>
                    </a:prstClr>
                  </a:innerShdw>
                </a:effectLst>
              </a:rPr>
              <a:t>Fraud Kill Chain</a:t>
            </a:r>
          </a:p>
        </p:txBody>
      </p:sp>
      <p:sp>
        <p:nvSpPr>
          <p:cNvPr id="3" name="Content Placeholder 2"/>
          <p:cNvSpPr>
            <a:spLocks noGrp="1"/>
          </p:cNvSpPr>
          <p:nvPr>
            <p:ph idx="1"/>
          </p:nvPr>
        </p:nvSpPr>
        <p:spPr>
          <a:xfrm>
            <a:off x="1752599" y="1645598"/>
            <a:ext cx="7134225" cy="4324350"/>
          </a:xfrm>
        </p:spPr>
        <p:txBody>
          <a:bodyPr>
            <a:normAutofit lnSpcReduction="10000"/>
          </a:bodyPr>
          <a:lstStyle/>
          <a:p>
            <a:pPr>
              <a:buNone/>
            </a:pPr>
            <a:endParaRPr lang="en-US" sz="1800" dirty="0" smtClean="0">
              <a:solidFill>
                <a:srgbClr val="000000"/>
              </a:solidFill>
            </a:endParaRPr>
          </a:p>
          <a:p>
            <a:pPr marL="0" indent="0">
              <a:buNone/>
            </a:pPr>
            <a:r>
              <a:rPr lang="en-US" sz="1800" dirty="0" smtClean="0">
                <a:solidFill>
                  <a:srgbClr val="000000"/>
                </a:solidFill>
              </a:rPr>
              <a:t>The following information is provided to the FinCEN Rapid Response Team requesting initiation of the FFKC:</a:t>
            </a:r>
          </a:p>
          <a:p>
            <a:pPr marL="0" indent="0">
              <a:buNone/>
            </a:pPr>
            <a:endParaRPr lang="en-US" sz="1800" dirty="0" smtClean="0">
              <a:solidFill>
                <a:srgbClr val="000000"/>
              </a:solidFill>
            </a:endParaRPr>
          </a:p>
          <a:p>
            <a:pPr>
              <a:buClr>
                <a:schemeClr val="tx1">
                  <a:lumMod val="75000"/>
                </a:schemeClr>
              </a:buClr>
              <a:buFont typeface="Arial" pitchFamily="34" charset="0"/>
              <a:buChar char="•"/>
            </a:pPr>
            <a:r>
              <a:rPr lang="en-US" sz="1500" dirty="0" smtClean="0">
                <a:solidFill>
                  <a:srgbClr val="000000"/>
                </a:solidFill>
              </a:rPr>
              <a:t>Victim name</a:t>
            </a:r>
          </a:p>
          <a:p>
            <a:pPr>
              <a:buClr>
                <a:schemeClr val="tx1">
                  <a:lumMod val="75000"/>
                </a:schemeClr>
              </a:buClr>
              <a:buFont typeface="Arial" pitchFamily="34" charset="0"/>
              <a:buChar char="•"/>
            </a:pPr>
            <a:r>
              <a:rPr lang="en-US" sz="1500" dirty="0" smtClean="0">
                <a:solidFill>
                  <a:srgbClr val="000000"/>
                </a:solidFill>
              </a:rPr>
              <a:t>Victim location</a:t>
            </a:r>
          </a:p>
          <a:p>
            <a:pPr>
              <a:buClr>
                <a:schemeClr val="tx1">
                  <a:lumMod val="75000"/>
                </a:schemeClr>
              </a:buClr>
              <a:buFont typeface="Arial" pitchFamily="34" charset="0"/>
              <a:buChar char="•"/>
            </a:pPr>
            <a:r>
              <a:rPr lang="en-US" sz="1500" dirty="0" smtClean="0">
                <a:solidFill>
                  <a:srgbClr val="000000"/>
                </a:solidFill>
              </a:rPr>
              <a:t>Originating Bank Name</a:t>
            </a:r>
          </a:p>
          <a:p>
            <a:pPr>
              <a:buClr>
                <a:schemeClr val="tx1">
                  <a:lumMod val="75000"/>
                </a:schemeClr>
              </a:buClr>
              <a:buFont typeface="Arial" pitchFamily="34" charset="0"/>
              <a:buChar char="•"/>
            </a:pPr>
            <a:r>
              <a:rPr lang="en-US" sz="1500" dirty="0" smtClean="0">
                <a:solidFill>
                  <a:srgbClr val="000000"/>
                </a:solidFill>
              </a:rPr>
              <a:t>Originating Bank Account Number</a:t>
            </a:r>
          </a:p>
          <a:p>
            <a:pPr>
              <a:buClr>
                <a:schemeClr val="tx1">
                  <a:lumMod val="75000"/>
                </a:schemeClr>
              </a:buClr>
              <a:buFont typeface="Arial" pitchFamily="34" charset="0"/>
              <a:buChar char="•"/>
            </a:pPr>
            <a:r>
              <a:rPr lang="en-US" sz="1500" dirty="0" smtClean="0">
                <a:solidFill>
                  <a:srgbClr val="000000"/>
                </a:solidFill>
              </a:rPr>
              <a:t>Beneficiary Name</a:t>
            </a:r>
          </a:p>
          <a:p>
            <a:pPr>
              <a:buClr>
                <a:schemeClr val="tx1">
                  <a:lumMod val="75000"/>
                </a:schemeClr>
              </a:buClr>
              <a:buFont typeface="Arial" pitchFamily="34" charset="0"/>
              <a:buChar char="•"/>
            </a:pPr>
            <a:r>
              <a:rPr lang="en-US" sz="1500" dirty="0" smtClean="0">
                <a:solidFill>
                  <a:srgbClr val="000000"/>
                </a:solidFill>
              </a:rPr>
              <a:t>Beneficiary Bank Account Number</a:t>
            </a:r>
          </a:p>
          <a:p>
            <a:pPr>
              <a:buClr>
                <a:schemeClr val="tx1">
                  <a:lumMod val="75000"/>
                </a:schemeClr>
              </a:buClr>
              <a:buFont typeface="Arial" pitchFamily="34" charset="0"/>
              <a:buChar char="•"/>
            </a:pPr>
            <a:r>
              <a:rPr lang="en-US" sz="1500" dirty="0" smtClean="0">
                <a:solidFill>
                  <a:srgbClr val="000000"/>
                </a:solidFill>
              </a:rPr>
              <a:t>Beneficiary Bank Location</a:t>
            </a:r>
          </a:p>
          <a:p>
            <a:pPr>
              <a:buClr>
                <a:schemeClr val="tx1">
                  <a:lumMod val="75000"/>
                </a:schemeClr>
              </a:buClr>
              <a:buFont typeface="Arial" pitchFamily="34" charset="0"/>
              <a:buChar char="•"/>
            </a:pPr>
            <a:r>
              <a:rPr lang="en-US" sz="1500" dirty="0" smtClean="0">
                <a:solidFill>
                  <a:srgbClr val="000000"/>
                </a:solidFill>
              </a:rPr>
              <a:t>Intermediary Bank Name</a:t>
            </a:r>
          </a:p>
          <a:p>
            <a:pPr>
              <a:buClr>
                <a:schemeClr val="tx1">
                  <a:lumMod val="75000"/>
                </a:schemeClr>
              </a:buClr>
              <a:buFont typeface="Arial" pitchFamily="34" charset="0"/>
              <a:buChar char="•"/>
            </a:pPr>
            <a:r>
              <a:rPr lang="en-US" sz="1500" dirty="0" smtClean="0">
                <a:solidFill>
                  <a:srgbClr val="000000"/>
                </a:solidFill>
              </a:rPr>
              <a:t>SWIFT Number</a:t>
            </a:r>
          </a:p>
          <a:p>
            <a:pPr>
              <a:buClr>
                <a:schemeClr val="tx1">
                  <a:lumMod val="75000"/>
                </a:schemeClr>
              </a:buClr>
              <a:buFont typeface="Arial" pitchFamily="34" charset="0"/>
              <a:buChar char="•"/>
            </a:pPr>
            <a:r>
              <a:rPr lang="en-US" sz="1500" dirty="0" smtClean="0">
                <a:solidFill>
                  <a:srgbClr val="000000"/>
                </a:solidFill>
              </a:rPr>
              <a:t>Date of Transfer</a:t>
            </a:r>
          </a:p>
          <a:p>
            <a:pPr>
              <a:buClr>
                <a:schemeClr val="tx1">
                  <a:lumMod val="75000"/>
                </a:schemeClr>
              </a:buClr>
              <a:buFont typeface="Arial" pitchFamily="34" charset="0"/>
              <a:buChar char="•"/>
            </a:pPr>
            <a:r>
              <a:rPr lang="en-US" sz="1500" dirty="0" smtClean="0">
                <a:solidFill>
                  <a:srgbClr val="000000"/>
                </a:solidFill>
              </a:rPr>
              <a:t>Amount of Transfer</a:t>
            </a:r>
          </a:p>
          <a:p>
            <a:pPr>
              <a:buClr>
                <a:schemeClr val="tx1">
                  <a:lumMod val="75000"/>
                </a:schemeClr>
              </a:buClr>
              <a:buFont typeface="Arial" pitchFamily="34" charset="0"/>
              <a:buChar char="•"/>
            </a:pPr>
            <a:r>
              <a:rPr lang="en-US" sz="1500" dirty="0" smtClean="0">
                <a:solidFill>
                  <a:srgbClr val="000000"/>
                </a:solidFill>
              </a:rPr>
              <a:t>Summary of Incident</a:t>
            </a:r>
          </a:p>
          <a:p>
            <a:endParaRPr lang="en-US" sz="1800" dirty="0" smtClean="0">
              <a:solidFill>
                <a:srgbClr val="000000"/>
              </a:solidFill>
            </a:endParaRPr>
          </a:p>
          <a:p>
            <a:pPr>
              <a:buNone/>
            </a:pPr>
            <a:endParaRPr lang="en-US" sz="1800" dirty="0" smtClean="0">
              <a:solidFill>
                <a:srgbClr val="000000"/>
              </a:solidFill>
            </a:endParaRPr>
          </a:p>
          <a:p>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smtClean="0">
              <a:solidFill>
                <a:srgbClr val="000000"/>
              </a:solidFill>
            </a:endParaRPr>
          </a:p>
          <a:p>
            <a:pPr>
              <a:buNone/>
            </a:pPr>
            <a:endParaRPr lang="en-US" sz="1800" dirty="0">
              <a:solidFill>
                <a:srgbClr val="000000"/>
              </a:solidFill>
            </a:endParaRPr>
          </a:p>
        </p:txBody>
      </p:sp>
      <p:sp>
        <p:nvSpPr>
          <p:cNvPr id="4" name="TextBox 3"/>
          <p:cNvSpPr txBox="1"/>
          <p:nvPr/>
        </p:nvSpPr>
        <p:spPr>
          <a:xfrm>
            <a:off x="1905001" y="1123950"/>
            <a:ext cx="5105400" cy="461665"/>
          </a:xfrm>
          <a:prstGeom prst="rect">
            <a:avLst/>
          </a:prstGeom>
          <a:noFill/>
        </p:spPr>
        <p:txBody>
          <a:bodyPr wrap="square" rtlCol="0">
            <a:spAutoFit/>
          </a:bodyPr>
          <a:lstStyle/>
          <a:p>
            <a:r>
              <a:rPr lang="en-US" sz="2400" b="1" dirty="0" smtClean="0">
                <a:solidFill>
                  <a:srgbClr val="C00000"/>
                </a:solidFill>
              </a:rPr>
              <a:t>United States Model</a:t>
            </a:r>
            <a:endParaRPr lang="en-US" sz="2400" b="1" dirty="0">
              <a:solidFill>
                <a:srgbClr val="C00000"/>
              </a:solidFill>
            </a:endParaRPr>
          </a:p>
        </p:txBody>
      </p:sp>
      <p:pic>
        <p:nvPicPr>
          <p:cNvPr id="7" name="Picture 6" descr="https://go.fbinet.fbi/CCRSB/CyD/PublishingImages/Logos%20and%20Seals/IC3_gold_big.png"/>
          <p:cNvPicPr>
            <a:picLocks noChangeAspect="1" noChangeArrowheads="1"/>
          </p:cNvPicPr>
          <p:nvPr/>
        </p:nvPicPr>
        <p:blipFill>
          <a:blip r:embed="rId3" cstate="print"/>
          <a:srcRect/>
          <a:stretch>
            <a:fillRect/>
          </a:stretch>
        </p:blipFill>
        <p:spPr bwMode="auto">
          <a:xfrm>
            <a:off x="7848600" y="5012000"/>
            <a:ext cx="1124148" cy="10839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0E9902F2E85D4AA78E88AA6767FB65" ma:contentTypeVersion="6" ma:contentTypeDescription="Create a new document." ma:contentTypeScope="" ma:versionID="ca82d782dc35167ac9430bc4838a1873">
  <xsd:schema xmlns:xsd="http://www.w3.org/2001/XMLSchema" xmlns:xs="http://www.w3.org/2001/XMLSchema" xmlns:p="http://schemas.microsoft.com/office/2006/metadata/properties" xmlns:ns2="56221de5-1e58-4c63-b2ef-970769b8e1c3" targetNamespace="http://schemas.microsoft.com/office/2006/metadata/properties" ma:root="true" ma:fieldsID="9ff12554f2347c6c4b4931e54ef86db2" ns2:_="">
    <xsd:import namespace="56221de5-1e58-4c63-b2ef-970769b8e1c3"/>
    <xsd:element name="properties">
      <xsd:complexType>
        <xsd:sequence>
          <xsd:element name="documentManagement">
            <xsd:complexType>
              <xsd:all>
                <xsd:element ref="ns2:Category" minOccurs="0"/>
                <xsd:element ref="ns2: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221de5-1e58-4c63-b2ef-970769b8e1c3" elementFormDefault="qualified">
    <xsd:import namespace="http://schemas.microsoft.com/office/2006/documentManagement/types"/>
    <xsd:import namespace="http://schemas.microsoft.com/office/infopath/2007/PartnerControls"/>
    <xsd:element name="Category" ma:index="2" nillable="true" ma:displayName="Category" ma:list="{aa774c09-bafe-4e0b-936d-dd6af24a1396}" ma:internalName="Category" ma:showField="Title">
      <xsd:simpleType>
        <xsd:restriction base="dms:Lookup"/>
      </xsd:simpleType>
    </xsd:element>
    <xsd:element name="Tags" ma:index="3" nillable="true" ma:displayName="Tags" ma:internalName="Tag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56221de5-1e58-4c63-b2ef-970769b8e1c3">2</Category>
    <Tags xmlns="56221de5-1e58-4c63-b2ef-970769b8e1c3" xsi:nil="true"/>
  </documentManagement>
</p:properties>
</file>

<file path=customXml/itemProps1.xml><?xml version="1.0" encoding="utf-8"?>
<ds:datastoreItem xmlns:ds="http://schemas.openxmlformats.org/officeDocument/2006/customXml" ds:itemID="{41F0ACDC-2FCE-4F49-AD71-CD5CF969B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221de5-1e58-4c63-b2ef-970769b8e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E0F318-A5D9-45DC-80EA-1194E90CF626}">
  <ds:schemaRefs>
    <ds:schemaRef ds:uri="http://schemas.microsoft.com/sharepoint/v3/contenttype/forms"/>
  </ds:schemaRefs>
</ds:datastoreItem>
</file>

<file path=customXml/itemProps3.xml><?xml version="1.0" encoding="utf-8"?>
<ds:datastoreItem xmlns:ds="http://schemas.openxmlformats.org/officeDocument/2006/customXml" ds:itemID="{053CF28E-37D8-4395-8013-2138E59D79F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56221de5-1e58-4c63-b2ef-970769b8e1c3"/>
    <ds:schemaRef ds:uri="http://schemas.openxmlformats.org/package/2006/metadata/core-properties"/>
    <ds:schemaRef ds:uri="http://purl.org/dc/elements/1.1/"/>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25920</TotalTime>
  <Words>1213</Words>
  <Application>Microsoft Office PowerPoint</Application>
  <PresentationFormat>On-screen Show (4:3)</PresentationFormat>
  <Paragraphs>226</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American Typewriter</vt:lpstr>
      <vt:lpstr>Arial</vt:lpstr>
      <vt:lpstr>Arial Black</vt:lpstr>
      <vt:lpstr>Calibri</vt:lpstr>
      <vt:lpstr>Futura Md BT</vt:lpstr>
      <vt:lpstr>Georgia</vt:lpstr>
      <vt:lpstr>Times New Roman</vt:lpstr>
      <vt:lpstr>Wingdings</vt:lpstr>
      <vt:lpstr>Office Theme</vt:lpstr>
      <vt:lpstr>Cyber Threat Trends for 2018</vt:lpstr>
      <vt:lpstr>Legal Disclaimer</vt:lpstr>
      <vt:lpstr>Cyber Threat Continuum</vt:lpstr>
      <vt:lpstr>The Top Criminal Cyber Threats for 2018</vt:lpstr>
      <vt:lpstr>Identity Theft</vt:lpstr>
      <vt:lpstr>Business Email Compromise (BEC)</vt:lpstr>
      <vt:lpstr>Initial Destinations of BEC/EAC Fraudulent Wire Transfers</vt:lpstr>
      <vt:lpstr>International Financial Fraud Kill Chain</vt:lpstr>
      <vt:lpstr>International Financial Fraud Kill Chain</vt:lpstr>
      <vt:lpstr>Domestic Financial Fraud Kill Chain</vt:lpstr>
      <vt:lpstr>Domestic Financial Fraud Kill Chain</vt:lpstr>
      <vt:lpstr>Domestic Financial Fraud Kill Chain</vt:lpstr>
      <vt:lpstr>How Are They Doing This?</vt:lpstr>
      <vt:lpstr>Financial Fraud Kill Chain</vt:lpstr>
      <vt:lpstr>Social Engineering</vt:lpstr>
      <vt:lpstr>Ransomware</vt:lpstr>
      <vt:lpstr>Why Does Social Engineering Work?</vt:lpstr>
      <vt:lpstr>Social Engineering and Social Media</vt:lpstr>
      <vt:lpstr>Guidance - Prevention</vt:lpstr>
      <vt:lpstr>Guidance – Incident Response</vt:lpstr>
      <vt:lpstr>What the FBI does not do</vt:lpstr>
      <vt:lpstr>What can the FBI do for you?</vt:lpstr>
      <vt:lpstr>Questions?</vt:lpstr>
    </vt:vector>
  </TitlesOfParts>
  <Company>Federal Bureau of Investigation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CYD PowerPoint Template</dc:title>
  <dc:creator>Stephen C. Muth</dc:creator>
  <cp:lastModifiedBy>Chan, Elvis M. (SF) (FBI)</cp:lastModifiedBy>
  <cp:revision>483</cp:revision>
  <dcterms:created xsi:type="dcterms:W3CDTF">2013-09-10T15:59:12Z</dcterms:created>
  <dcterms:modified xsi:type="dcterms:W3CDTF">2018-09-20T20:53:51Z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0x010100040E9902F2E85D4AA78E88AA6767FB65</vt:lpwstr>
  </property>
</Properties>
</file>