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80" r:id="rId4"/>
    <p:sldId id="283" r:id="rId5"/>
    <p:sldId id="291" r:id="rId6"/>
    <p:sldId id="282" r:id="rId7"/>
    <p:sldId id="284" r:id="rId8"/>
    <p:sldId id="293" r:id="rId9"/>
    <p:sldId id="272" r:id="rId10"/>
    <p:sldId id="257" r:id="rId11"/>
    <p:sldId id="258" r:id="rId12"/>
    <p:sldId id="259" r:id="rId13"/>
    <p:sldId id="260" r:id="rId14"/>
    <p:sldId id="278" r:id="rId15"/>
    <p:sldId id="261" r:id="rId16"/>
    <p:sldId id="294" r:id="rId17"/>
    <p:sldId id="262" r:id="rId18"/>
    <p:sldId id="279" r:id="rId19"/>
    <p:sldId id="263" r:id="rId20"/>
    <p:sldId id="264" r:id="rId21"/>
    <p:sldId id="289" r:id="rId22"/>
    <p:sldId id="265" r:id="rId23"/>
    <p:sldId id="266" r:id="rId24"/>
    <p:sldId id="267" r:id="rId25"/>
    <p:sldId id="268" r:id="rId26"/>
    <p:sldId id="269" r:id="rId27"/>
    <p:sldId id="270" r:id="rId28"/>
    <p:sldId id="271" r:id="rId29"/>
    <p:sldId id="273" r:id="rId30"/>
    <p:sldId id="281" r:id="rId31"/>
    <p:sldId id="286" r:id="rId32"/>
    <p:sldId id="287" r:id="rId33"/>
    <p:sldId id="288" r:id="rId34"/>
    <p:sldId id="274" r:id="rId35"/>
    <p:sldId id="275" r:id="rId36"/>
    <p:sldId id="29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5FDE05B-F3FF-4513-BD05-86AC5E8B2C9F}" type="datetimeFigureOut">
              <a:rPr lang="en-US" smtClean="0"/>
              <a:t>10/2/2018</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56ED837-AF9E-4774-9CA7-4926BDE5C494}"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7926971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FDE05B-F3FF-4513-BD05-86AC5E8B2C9F}"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ED837-AF9E-4774-9CA7-4926BDE5C494}" type="slidenum">
              <a:rPr lang="en-US" smtClean="0"/>
              <a:t>‹#›</a:t>
            </a:fld>
            <a:endParaRPr lang="en-US"/>
          </a:p>
        </p:txBody>
      </p:sp>
    </p:spTree>
    <p:extLst>
      <p:ext uri="{BB962C8B-B14F-4D97-AF65-F5344CB8AC3E}">
        <p14:creationId xmlns:p14="http://schemas.microsoft.com/office/powerpoint/2010/main" val="507799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FDE05B-F3FF-4513-BD05-86AC5E8B2C9F}"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ED837-AF9E-4774-9CA7-4926BDE5C494}" type="slidenum">
              <a:rPr lang="en-US" smtClean="0"/>
              <a:t>‹#›</a:t>
            </a:fld>
            <a:endParaRPr lang="en-US"/>
          </a:p>
        </p:txBody>
      </p:sp>
    </p:spTree>
    <p:extLst>
      <p:ext uri="{BB962C8B-B14F-4D97-AF65-F5344CB8AC3E}">
        <p14:creationId xmlns:p14="http://schemas.microsoft.com/office/powerpoint/2010/main" val="247558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FDE05B-F3FF-4513-BD05-86AC5E8B2C9F}"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ED837-AF9E-4774-9CA7-4926BDE5C494}" type="slidenum">
              <a:rPr lang="en-US" smtClean="0"/>
              <a:t>‹#›</a:t>
            </a:fld>
            <a:endParaRPr lang="en-US"/>
          </a:p>
        </p:txBody>
      </p:sp>
    </p:spTree>
    <p:extLst>
      <p:ext uri="{BB962C8B-B14F-4D97-AF65-F5344CB8AC3E}">
        <p14:creationId xmlns:p14="http://schemas.microsoft.com/office/powerpoint/2010/main" val="3196834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5FDE05B-F3FF-4513-BD05-86AC5E8B2C9F}" type="datetimeFigureOut">
              <a:rPr lang="en-US" smtClean="0"/>
              <a:t>10/2/2018</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56ED837-AF9E-4774-9CA7-4926BDE5C494}"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7256353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FDE05B-F3FF-4513-BD05-86AC5E8B2C9F}"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ED837-AF9E-4774-9CA7-4926BDE5C494}" type="slidenum">
              <a:rPr lang="en-US" smtClean="0"/>
              <a:t>‹#›</a:t>
            </a:fld>
            <a:endParaRPr lang="en-US"/>
          </a:p>
        </p:txBody>
      </p:sp>
    </p:spTree>
    <p:extLst>
      <p:ext uri="{BB962C8B-B14F-4D97-AF65-F5344CB8AC3E}">
        <p14:creationId xmlns:p14="http://schemas.microsoft.com/office/powerpoint/2010/main" val="148062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FDE05B-F3FF-4513-BD05-86AC5E8B2C9F}" type="datetimeFigureOut">
              <a:rPr lang="en-US" smtClean="0"/>
              <a:t>10/2/2018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6ED837-AF9E-4774-9CA7-4926BDE5C494}" type="slidenum">
              <a:rPr lang="en-US" smtClean="0"/>
              <a:t>‹#›</a:t>
            </a:fld>
            <a:endParaRPr lang="en-US"/>
          </a:p>
        </p:txBody>
      </p:sp>
    </p:spTree>
    <p:extLst>
      <p:ext uri="{BB962C8B-B14F-4D97-AF65-F5344CB8AC3E}">
        <p14:creationId xmlns:p14="http://schemas.microsoft.com/office/powerpoint/2010/main" val="40836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FDE05B-F3FF-4513-BD05-86AC5E8B2C9F}" type="datetimeFigureOut">
              <a:rPr lang="en-US" smtClean="0"/>
              <a:t>10/2/2018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ED837-AF9E-4774-9CA7-4926BDE5C494}" type="slidenum">
              <a:rPr lang="en-US" smtClean="0"/>
              <a:t>‹#›</a:t>
            </a:fld>
            <a:endParaRPr lang="en-US"/>
          </a:p>
        </p:txBody>
      </p:sp>
    </p:spTree>
    <p:extLst>
      <p:ext uri="{BB962C8B-B14F-4D97-AF65-F5344CB8AC3E}">
        <p14:creationId xmlns:p14="http://schemas.microsoft.com/office/powerpoint/2010/main" val="3126066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DE05B-F3FF-4513-BD05-86AC5E8B2C9F}" type="datetimeFigureOut">
              <a:rPr lang="en-US" smtClean="0"/>
              <a:t>10/2/2018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6ED837-AF9E-4774-9CA7-4926BDE5C494}" type="slidenum">
              <a:rPr lang="en-US" smtClean="0"/>
              <a:t>‹#›</a:t>
            </a:fld>
            <a:endParaRPr lang="en-US"/>
          </a:p>
        </p:txBody>
      </p:sp>
    </p:spTree>
    <p:extLst>
      <p:ext uri="{BB962C8B-B14F-4D97-AF65-F5344CB8AC3E}">
        <p14:creationId xmlns:p14="http://schemas.microsoft.com/office/powerpoint/2010/main" val="1641787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5FDE05B-F3FF-4513-BD05-86AC5E8B2C9F}" type="datetimeFigureOut">
              <a:rPr lang="en-US" smtClean="0"/>
              <a:t>10/2/2018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56ED837-AF9E-4774-9CA7-4926BDE5C49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49165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5FDE05B-F3FF-4513-BD05-86AC5E8B2C9F}" type="datetimeFigureOut">
              <a:rPr lang="en-US" smtClean="0"/>
              <a:t>10/2/2018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56ED837-AF9E-4774-9CA7-4926BDE5C49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3174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5FDE05B-F3FF-4513-BD05-86AC5E8B2C9F}" type="datetimeFigureOut">
              <a:rPr lang="en-US" smtClean="0"/>
              <a:t>10/2/2018</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A56ED837-AF9E-4774-9CA7-4926BDE5C494}"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55503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611721"/>
          </a:xfrm>
        </p:spPr>
        <p:txBody>
          <a:bodyPr>
            <a:normAutofit fontScale="90000"/>
          </a:bodyPr>
          <a:lstStyle/>
          <a:p>
            <a:pPr algn="ctr"/>
            <a:r>
              <a:rPr lang="en-US" sz="6000" b="1" dirty="0">
                <a:solidFill>
                  <a:srgbClr val="FF0000"/>
                </a:solidFill>
              </a:rPr>
              <a:t>G</a:t>
            </a:r>
            <a:r>
              <a:rPr lang="en-US" sz="6000" b="1" dirty="0">
                <a:solidFill>
                  <a:srgbClr val="FFFF00"/>
                </a:solidFill>
              </a:rPr>
              <a:t>O</a:t>
            </a:r>
            <a:r>
              <a:rPr lang="en-US" sz="6000" b="1" dirty="0">
                <a:solidFill>
                  <a:srgbClr val="0070C0"/>
                </a:solidFill>
              </a:rPr>
              <a:t>O</a:t>
            </a:r>
            <a:r>
              <a:rPr lang="en-US" sz="6000" b="1" dirty="0">
                <a:solidFill>
                  <a:srgbClr val="FF0000"/>
                </a:solidFill>
              </a:rPr>
              <a:t>G</a:t>
            </a:r>
            <a:r>
              <a:rPr lang="en-US" sz="6000" b="1" dirty="0">
                <a:solidFill>
                  <a:srgbClr val="00B050"/>
                </a:solidFill>
              </a:rPr>
              <a:t>L</a:t>
            </a:r>
            <a:r>
              <a:rPr lang="en-US" sz="6000" b="1" dirty="0">
                <a:solidFill>
                  <a:srgbClr val="FFFF00"/>
                </a:solidFill>
              </a:rPr>
              <a:t>E</a:t>
            </a:r>
            <a:r>
              <a:rPr lang="en-US" sz="6000" b="1" dirty="0"/>
              <a:t> </a:t>
            </a:r>
            <a:br>
              <a:rPr lang="en-US" dirty="0"/>
            </a:br>
            <a:r>
              <a:rPr lang="en-US" sz="3600" b="1" dirty="0">
                <a:latin typeface="Times New Roman" panose="02020603050405020304" pitchFamily="18" charset="0"/>
                <a:cs typeface="Times New Roman" panose="02020603050405020304" pitchFamily="18" charset="0"/>
              </a:rPr>
              <a:t>Reverse Location History </a:t>
            </a:r>
            <a:br>
              <a:rPr lang="en-US" sz="3600" b="1"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stretch>
            <a:fillRect/>
          </a:stretch>
        </p:blipFill>
        <p:spPr>
          <a:xfrm>
            <a:off x="2828925" y="2386012"/>
            <a:ext cx="6686550" cy="3381375"/>
          </a:xfrm>
          <a:prstGeom prst="rect">
            <a:avLst/>
          </a:prstGeom>
        </p:spPr>
      </p:pic>
    </p:spTree>
    <p:extLst>
      <p:ext uri="{BB962C8B-B14F-4D97-AF65-F5344CB8AC3E}">
        <p14:creationId xmlns:p14="http://schemas.microsoft.com/office/powerpoint/2010/main" val="217162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68829"/>
          </a:xfrm>
        </p:spPr>
        <p:txBody>
          <a:bodyPr/>
          <a:lstStyle/>
          <a:p>
            <a:pPr algn="ctr"/>
            <a:r>
              <a:rPr lang="en-US" b="1" dirty="0">
                <a:latin typeface="Times New Roman" panose="02020603050405020304" pitchFamily="18" charset="0"/>
                <a:cs typeface="Times New Roman" panose="02020603050405020304" pitchFamily="18" charset="0"/>
              </a:rPr>
              <a:t>Search Warrant Process</a:t>
            </a:r>
          </a:p>
        </p:txBody>
      </p:sp>
      <p:sp>
        <p:nvSpPr>
          <p:cNvPr id="3" name="Content Placeholder 2"/>
          <p:cNvSpPr>
            <a:spLocks noGrp="1"/>
          </p:cNvSpPr>
          <p:nvPr>
            <p:ph idx="1"/>
          </p:nvPr>
        </p:nvSpPr>
        <p:spPr>
          <a:xfrm>
            <a:off x="1371600" y="1741714"/>
            <a:ext cx="9601200" cy="4125686"/>
          </a:xfrm>
        </p:spPr>
        <p:txBody>
          <a:bodyPr/>
          <a:lstStyle/>
          <a:p>
            <a:pPr marL="0" indent="0" algn="ctr">
              <a:buNone/>
            </a:pPr>
            <a:r>
              <a:rPr lang="en-US" sz="3200" b="1" dirty="0">
                <a:latin typeface="Times New Roman" panose="02020603050405020304" pitchFamily="18" charset="0"/>
                <a:cs typeface="Times New Roman" panose="02020603050405020304" pitchFamily="18" charset="0"/>
              </a:rPr>
              <a:t>APPENDIX “A’</a:t>
            </a:r>
          </a:p>
          <a:p>
            <a:r>
              <a:rPr lang="en-US" sz="2400" dirty="0">
                <a:latin typeface="Times New Roman" panose="02020603050405020304" pitchFamily="18" charset="0"/>
                <a:cs typeface="Times New Roman" panose="02020603050405020304" pitchFamily="18" charset="0"/>
              </a:rPr>
              <a:t>Direct to Google</a:t>
            </a:r>
          </a:p>
          <a:p>
            <a:r>
              <a:rPr lang="en-US" sz="2400" dirty="0">
                <a:latin typeface="Times New Roman" panose="02020603050405020304" pitchFamily="18" charset="0"/>
                <a:cs typeface="Times New Roman" panose="02020603050405020304" pitchFamily="18" charset="0"/>
              </a:rPr>
              <a:t>Identify the date, time and geographical location</a:t>
            </a:r>
          </a:p>
          <a:p>
            <a:r>
              <a:rPr lang="en-US" sz="2400" dirty="0">
                <a:latin typeface="Times New Roman" panose="02020603050405020304" pitchFamily="18" charset="0"/>
                <a:cs typeface="Times New Roman" panose="02020603050405020304" pitchFamily="18" charset="0"/>
              </a:rPr>
              <a:t>Define the geographical location with latitude and longitude coordinates</a:t>
            </a:r>
          </a:p>
          <a:p>
            <a:pPr lvl="1"/>
            <a:r>
              <a:rPr lang="en-US" dirty="0">
                <a:latin typeface="Times New Roman" panose="02020603050405020304" pitchFamily="18" charset="0"/>
                <a:cs typeface="Times New Roman" panose="02020603050405020304" pitchFamily="18" charset="0"/>
              </a:rPr>
              <a:t>Option #1 – radius of “X” meters around a latitude/longitude coordinate </a:t>
            </a:r>
          </a:p>
          <a:p>
            <a:pPr lvl="1"/>
            <a:r>
              <a:rPr lang="en-US" dirty="0">
                <a:latin typeface="Times New Roman" panose="02020603050405020304" pitchFamily="18" charset="0"/>
                <a:cs typeface="Times New Roman" panose="02020603050405020304" pitchFamily="18" charset="0"/>
              </a:rPr>
              <a:t>Option #2 -  polygon defined by at least three </a:t>
            </a:r>
            <a:r>
              <a:rPr lang="en-US" dirty="0" err="1">
                <a:latin typeface="Times New Roman" panose="02020603050405020304" pitchFamily="18" charset="0"/>
                <a:cs typeface="Times New Roman" panose="02020603050405020304" pitchFamily="18" charset="0"/>
              </a:rPr>
              <a:t>lat</a:t>
            </a:r>
            <a:r>
              <a:rPr lang="en-US" dirty="0">
                <a:latin typeface="Times New Roman" panose="02020603050405020304" pitchFamily="18" charset="0"/>
                <a:cs typeface="Times New Roman" panose="02020603050405020304" pitchFamily="18" charset="0"/>
              </a:rPr>
              <a:t>/long coordinates connected by straight lines</a:t>
            </a:r>
          </a:p>
          <a:p>
            <a:r>
              <a:rPr lang="en-US" sz="2400" dirty="0">
                <a:latin typeface="Times New Roman" panose="02020603050405020304" pitchFamily="18" charset="0"/>
                <a:cs typeface="Times New Roman" panose="02020603050405020304" pitchFamily="18" charset="0"/>
              </a:rPr>
              <a:t>Option #2 is Google’s preferred method</a:t>
            </a:r>
          </a:p>
        </p:txBody>
      </p:sp>
    </p:spTree>
    <p:extLst>
      <p:ext uri="{BB962C8B-B14F-4D97-AF65-F5344CB8AC3E}">
        <p14:creationId xmlns:p14="http://schemas.microsoft.com/office/powerpoint/2010/main" val="684039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77140304"/>
              </p:ext>
            </p:extLst>
          </p:nvPr>
        </p:nvGraphicFramePr>
        <p:xfrm>
          <a:off x="2142308" y="261257"/>
          <a:ext cx="7567749" cy="6522720"/>
        </p:xfrm>
        <a:graphic>
          <a:graphicData uri="http://schemas.openxmlformats.org/presentationml/2006/ole">
            <mc:AlternateContent xmlns:mc="http://schemas.openxmlformats.org/markup-compatibility/2006">
              <mc:Choice xmlns:v="urn:schemas-microsoft-com:vml" Requires="v">
                <p:oleObj spid="_x0000_s1061" name="Acrobat Document" r:id="rId3" imgW="4663359" imgH="6035040" progId="AcroExch.Document.DC">
                  <p:embed/>
                </p:oleObj>
              </mc:Choice>
              <mc:Fallback>
                <p:oleObj name="Acrobat Document" r:id="rId3" imgW="4663359" imgH="6035040" progId="AcroExch.Document.DC">
                  <p:embed/>
                  <p:pic>
                    <p:nvPicPr>
                      <p:cNvPr id="0" name=""/>
                      <p:cNvPicPr/>
                      <p:nvPr/>
                    </p:nvPicPr>
                    <p:blipFill>
                      <a:blip r:embed="rId4"/>
                      <a:stretch>
                        <a:fillRect/>
                      </a:stretch>
                    </p:blipFill>
                    <p:spPr>
                      <a:xfrm>
                        <a:off x="2142308" y="261257"/>
                        <a:ext cx="7567749" cy="6522720"/>
                      </a:xfrm>
                      <a:prstGeom prst="rect">
                        <a:avLst/>
                      </a:prstGeom>
                    </p:spPr>
                  </p:pic>
                </p:oleObj>
              </mc:Fallback>
            </mc:AlternateContent>
          </a:graphicData>
        </a:graphic>
      </p:graphicFrame>
    </p:spTree>
    <p:extLst>
      <p:ext uri="{BB962C8B-B14F-4D97-AF65-F5344CB8AC3E}">
        <p14:creationId xmlns:p14="http://schemas.microsoft.com/office/powerpoint/2010/main" val="290214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Search Warrant Process</a:t>
            </a:r>
          </a:p>
        </p:txBody>
      </p:sp>
      <p:sp>
        <p:nvSpPr>
          <p:cNvPr id="3" name="Content Placeholder 2"/>
          <p:cNvSpPr>
            <a:spLocks noGrp="1"/>
          </p:cNvSpPr>
          <p:nvPr>
            <p:ph idx="1"/>
          </p:nvPr>
        </p:nvSpPr>
        <p:spPr/>
        <p:txBody>
          <a:bodyPr/>
          <a:lstStyle/>
          <a:p>
            <a:pPr marL="0" indent="0" algn="ctr">
              <a:buNone/>
            </a:pPr>
            <a:r>
              <a:rPr lang="en-US" sz="3200" b="1" dirty="0">
                <a:latin typeface="Times New Roman" panose="02020603050405020304" pitchFamily="18" charset="0"/>
                <a:cs typeface="Times New Roman" panose="02020603050405020304" pitchFamily="18" charset="0"/>
              </a:rPr>
              <a:t>APPENDIX “B”</a:t>
            </a:r>
          </a:p>
          <a:p>
            <a:r>
              <a:rPr lang="en-US" dirty="0">
                <a:latin typeface="Times New Roman" panose="02020603050405020304" pitchFamily="18" charset="0"/>
                <a:cs typeface="Times New Roman" panose="02020603050405020304" pitchFamily="18" charset="0"/>
              </a:rPr>
              <a:t>Appendix “B” directs Google to provide the data in a three step process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5391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APPENDIX “B” </a:t>
            </a:r>
            <a:br>
              <a:rPr lang="en-US"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Step #1</a:t>
            </a:r>
          </a:p>
        </p:txBody>
      </p:sp>
      <p:sp>
        <p:nvSpPr>
          <p:cNvPr id="3" name="Content Placeholder 2"/>
          <p:cNvSpPr>
            <a:spLocks noGrp="1"/>
          </p:cNvSpPr>
          <p:nvPr>
            <p:ph idx="1"/>
          </p:nvPr>
        </p:nvSpPr>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Google will provide the location history data within the Target Location for the designated Time Period</a:t>
            </a:r>
          </a:p>
          <a:p>
            <a:pPr marL="0" indent="0">
              <a:buNone/>
            </a:pP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Google provides GPS coordinates, date and time stamps, radius of accuracy and data 	              	    	   source (GPS, </a:t>
            </a:r>
            <a:r>
              <a:rPr lang="en-US" i="1" dirty="0" err="1">
                <a:latin typeface="Times New Roman" panose="02020603050405020304" pitchFamily="18" charset="0"/>
                <a:cs typeface="Times New Roman" panose="02020603050405020304" pitchFamily="18" charset="0"/>
              </a:rPr>
              <a:t>WiFi</a:t>
            </a:r>
            <a:r>
              <a:rPr lang="en-US" i="1" dirty="0">
                <a:latin typeface="Times New Roman" panose="02020603050405020304" pitchFamily="18" charset="0"/>
                <a:cs typeface="Times New Roman" panose="02020603050405020304" pitchFamily="18" charset="0"/>
              </a:rPr>
              <a:t>)</a:t>
            </a:r>
          </a:p>
          <a:p>
            <a:pPr marL="0" indent="0">
              <a:buNone/>
            </a:pPr>
            <a:r>
              <a:rPr lang="en-US" i="1" dirty="0">
                <a:latin typeface="Times New Roman" panose="02020603050405020304" pitchFamily="18" charset="0"/>
                <a:cs typeface="Times New Roman" panose="02020603050405020304" pitchFamily="18" charset="0"/>
              </a:rPr>
              <a:t>	-  Google will provide this information in an anayomized format.  </a:t>
            </a:r>
          </a:p>
          <a:p>
            <a:pPr marL="0" indent="0">
              <a:buNone/>
            </a:pPr>
            <a:r>
              <a:rPr lang="en-US" i="1" dirty="0">
                <a:latin typeface="Times New Roman" panose="02020603050405020304" pitchFamily="18" charset="0"/>
                <a:cs typeface="Times New Roman" panose="02020603050405020304" pitchFamily="18" charset="0"/>
              </a:rPr>
              <a:t>	-  Google does this to protect the privacy of the account users that are ultimately 	  	    	    unrelated to the investigation.</a:t>
            </a:r>
          </a:p>
          <a:p>
            <a:pPr marL="0" indent="0">
              <a:buNone/>
            </a:pPr>
            <a:r>
              <a:rPr lang="en-US" i="1" dirty="0">
                <a:latin typeface="Times New Roman" panose="02020603050405020304" pitchFamily="18" charset="0"/>
                <a:cs typeface="Times New Roman" panose="02020603050405020304" pitchFamily="18" charset="0"/>
              </a:rPr>
              <a:t>	-  Each respective device that records location data is given a Unique Identifier (i.e.1-        	    	   95) or Device ID (i.e. -492648)</a:t>
            </a:r>
          </a:p>
          <a:p>
            <a:r>
              <a:rPr lang="en-US" dirty="0">
                <a:latin typeface="Times New Roman" panose="02020603050405020304" pitchFamily="18" charset="0"/>
                <a:cs typeface="Times New Roman" panose="02020603050405020304" pitchFamily="18" charset="0"/>
              </a:rPr>
              <a:t>If the longitude / latitude falls outside the designated geographical location then it will not appear in the results.  If the longitude / latitude point falls just outside the location, but it would fall inside the location if the radius accuracy is taken into account, that long / </a:t>
            </a:r>
            <a:r>
              <a:rPr lang="en-US" dirty="0" err="1">
                <a:latin typeface="Times New Roman" panose="02020603050405020304" pitchFamily="18" charset="0"/>
                <a:cs typeface="Times New Roman" panose="02020603050405020304" pitchFamily="18" charset="0"/>
              </a:rPr>
              <a:t>lat</a:t>
            </a:r>
            <a:r>
              <a:rPr lang="en-US" dirty="0">
                <a:latin typeface="Times New Roman" panose="02020603050405020304" pitchFamily="18" charset="0"/>
                <a:cs typeface="Times New Roman" panose="02020603050405020304" pitchFamily="18" charset="0"/>
              </a:rPr>
              <a:t> point will not appear in the results. </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50369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9FDB7D-D3D3-428A-B6BF-25E8646E6A92}"/>
              </a:ext>
            </a:extLst>
          </p:cNvPr>
          <p:cNvPicPr>
            <a:picLocks noChangeAspect="1"/>
          </p:cNvPicPr>
          <p:nvPr/>
        </p:nvPicPr>
        <p:blipFill>
          <a:blip r:embed="rId2"/>
          <a:stretch>
            <a:fillRect/>
          </a:stretch>
        </p:blipFill>
        <p:spPr>
          <a:xfrm>
            <a:off x="3264231" y="0"/>
            <a:ext cx="5663538" cy="6858000"/>
          </a:xfrm>
          <a:prstGeom prst="rect">
            <a:avLst/>
          </a:prstGeom>
        </p:spPr>
      </p:pic>
      <p:cxnSp>
        <p:nvCxnSpPr>
          <p:cNvPr id="5" name="Straight Connector 4">
            <a:extLst>
              <a:ext uri="{FF2B5EF4-FFF2-40B4-BE49-F238E27FC236}">
                <a16:creationId xmlns:a16="http://schemas.microsoft.com/office/drawing/2014/main" id="{520CC4B9-1F83-4639-8E8A-C1DDBD4FCA41}"/>
              </a:ext>
            </a:extLst>
          </p:cNvPr>
          <p:cNvCxnSpPr/>
          <p:nvPr/>
        </p:nvCxnSpPr>
        <p:spPr>
          <a:xfrm>
            <a:off x="2483141" y="2390862"/>
            <a:ext cx="478173"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7ED197D-279D-42E3-9DD6-96ED480CB947}"/>
              </a:ext>
            </a:extLst>
          </p:cNvPr>
          <p:cNvCxnSpPr/>
          <p:nvPr/>
        </p:nvCxnSpPr>
        <p:spPr>
          <a:xfrm>
            <a:off x="2483141" y="2390862"/>
            <a:ext cx="0" cy="3422709"/>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0811C58-068D-4BD6-816D-B285E9E29FCE}"/>
              </a:ext>
            </a:extLst>
          </p:cNvPr>
          <p:cNvCxnSpPr/>
          <p:nvPr/>
        </p:nvCxnSpPr>
        <p:spPr>
          <a:xfrm>
            <a:off x="2483141" y="5821960"/>
            <a:ext cx="478173"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EB90ED46-D77D-4F37-87C3-9A56833F2A49}"/>
              </a:ext>
            </a:extLst>
          </p:cNvPr>
          <p:cNvCxnSpPr>
            <a:cxnSpLocks/>
          </p:cNvCxnSpPr>
          <p:nvPr/>
        </p:nvCxnSpPr>
        <p:spPr>
          <a:xfrm>
            <a:off x="2239861" y="4043494"/>
            <a:ext cx="251669" cy="0"/>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18A817AD-4FC4-4753-BDDE-A7926EF98280}"/>
              </a:ext>
            </a:extLst>
          </p:cNvPr>
          <p:cNvSpPr txBox="1"/>
          <p:nvPr/>
        </p:nvSpPr>
        <p:spPr>
          <a:xfrm>
            <a:off x="1283516" y="3842158"/>
            <a:ext cx="95634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Step 1</a:t>
            </a:r>
          </a:p>
        </p:txBody>
      </p:sp>
      <p:cxnSp>
        <p:nvCxnSpPr>
          <p:cNvPr id="23" name="Straight Arrow Connector 22">
            <a:extLst>
              <a:ext uri="{FF2B5EF4-FFF2-40B4-BE49-F238E27FC236}">
                <a16:creationId xmlns:a16="http://schemas.microsoft.com/office/drawing/2014/main" id="{22D11145-403E-4185-807B-3AF4FC5BB79D}"/>
              </a:ext>
            </a:extLst>
          </p:cNvPr>
          <p:cNvCxnSpPr/>
          <p:nvPr/>
        </p:nvCxnSpPr>
        <p:spPr>
          <a:xfrm>
            <a:off x="2306972" y="6434356"/>
            <a:ext cx="65434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C8712E29-184A-414C-B63E-29B9CCDC5B38}"/>
              </a:ext>
            </a:extLst>
          </p:cNvPr>
          <p:cNvSpPr txBox="1"/>
          <p:nvPr/>
        </p:nvSpPr>
        <p:spPr>
          <a:xfrm>
            <a:off x="1417739" y="6238415"/>
            <a:ext cx="889233"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Step 2</a:t>
            </a:r>
          </a:p>
        </p:txBody>
      </p:sp>
    </p:spTree>
    <p:extLst>
      <p:ext uri="{BB962C8B-B14F-4D97-AF65-F5344CB8AC3E}">
        <p14:creationId xmlns:p14="http://schemas.microsoft.com/office/powerpoint/2010/main" val="1565833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139825"/>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APPENDIX “B”</a:t>
            </a:r>
            <a:br>
              <a:rPr lang="en-US"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Step #2 (Contextual Data)</a:t>
            </a:r>
          </a:p>
        </p:txBody>
      </p:sp>
      <p:sp>
        <p:nvSpPr>
          <p:cNvPr id="3" name="Content Placeholder 2"/>
          <p:cNvSpPr>
            <a:spLocks noGrp="1"/>
          </p:cNvSpPr>
          <p:nvPr>
            <p:ph idx="1"/>
          </p:nvPr>
        </p:nvSpPr>
        <p:spPr>
          <a:xfrm>
            <a:off x="838200" y="1825625"/>
            <a:ext cx="10515600" cy="4688386"/>
          </a:xfrm>
        </p:spPr>
        <p:txBody>
          <a:bodyPr>
            <a:normAutofit fontScale="92500" lnSpcReduction="20000"/>
          </a:bodyPr>
          <a:lstStyle/>
          <a:p>
            <a:r>
              <a:rPr lang="en-US" sz="2400" dirty="0">
                <a:latin typeface="Times New Roman" panose="02020603050405020304" pitchFamily="18" charset="0"/>
                <a:cs typeface="Times New Roman" panose="02020603050405020304" pitchFamily="18" charset="0"/>
              </a:rPr>
              <a:t>Once the investigator has reviewed the data from step #1, the investigator will identify the Unique Identifier (UI) accounts that are relevant to the investigation.</a:t>
            </a:r>
          </a:p>
          <a:p>
            <a:pPr marL="0" indent="0">
              <a:buNone/>
            </a:pP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This can be accomplished by excluding UI’s location history 	  	      	    	    data points that are inconsistent with the suspect(s) path of travel and 	     	  	    inconsistent with the location compared to the time and other factors that are 	   	    known to the investigation.</a:t>
            </a:r>
          </a:p>
          <a:p>
            <a:r>
              <a:rPr lang="en-US" sz="2400" dirty="0">
                <a:latin typeface="Times New Roman" panose="02020603050405020304" pitchFamily="18" charset="0"/>
                <a:cs typeface="Times New Roman" panose="02020603050405020304" pitchFamily="18" charset="0"/>
              </a:rPr>
              <a:t>Once the investigator has identified the UI accounts relevant to the investigation, the investigator will request/receive Contextual Data for the relevant UI accounts from Google.</a:t>
            </a:r>
          </a:p>
          <a:p>
            <a:pPr marL="0" indent="0">
              <a:buNone/>
            </a:pP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Contextual Data is additional location history points that fall outside of the 	        	   Target Location for the specified time period.</a:t>
            </a:r>
          </a:p>
          <a:p>
            <a:pPr marL="0" indent="0">
              <a:buNone/>
            </a:pPr>
            <a:r>
              <a:rPr lang="en-US" sz="2400" i="1" dirty="0">
                <a:latin typeface="Times New Roman" panose="02020603050405020304" pitchFamily="18" charset="0"/>
                <a:cs typeface="Times New Roman" panose="02020603050405020304" pitchFamily="18" charset="0"/>
              </a:rPr>
              <a:t>	-  The purpose of Contextual Data is to further narrow down the UI accounts 	    	    relevant to the investigation.</a:t>
            </a:r>
          </a:p>
          <a:p>
            <a:r>
              <a:rPr lang="en-US" sz="2400" dirty="0">
                <a:latin typeface="Times New Roman" panose="02020603050405020304" pitchFamily="18" charset="0"/>
                <a:cs typeface="Times New Roman" panose="02020603050405020304" pitchFamily="18" charset="0"/>
              </a:rPr>
              <a:t>The data for Step #2 is requested through an email to Google.  However, I have heard of some judges requesting a new search warrant for each step in the process.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8552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9FDB7D-D3D3-428A-B6BF-25E8646E6A92}"/>
              </a:ext>
            </a:extLst>
          </p:cNvPr>
          <p:cNvPicPr>
            <a:picLocks noChangeAspect="1"/>
          </p:cNvPicPr>
          <p:nvPr/>
        </p:nvPicPr>
        <p:blipFill>
          <a:blip r:embed="rId2"/>
          <a:stretch>
            <a:fillRect/>
          </a:stretch>
        </p:blipFill>
        <p:spPr>
          <a:xfrm>
            <a:off x="3264231" y="0"/>
            <a:ext cx="5663538" cy="6858000"/>
          </a:xfrm>
          <a:prstGeom prst="rect">
            <a:avLst/>
          </a:prstGeom>
        </p:spPr>
      </p:pic>
      <p:cxnSp>
        <p:nvCxnSpPr>
          <p:cNvPr id="5" name="Straight Connector 4">
            <a:extLst>
              <a:ext uri="{FF2B5EF4-FFF2-40B4-BE49-F238E27FC236}">
                <a16:creationId xmlns:a16="http://schemas.microsoft.com/office/drawing/2014/main" id="{520CC4B9-1F83-4639-8E8A-C1DDBD4FCA41}"/>
              </a:ext>
            </a:extLst>
          </p:cNvPr>
          <p:cNvCxnSpPr/>
          <p:nvPr/>
        </p:nvCxnSpPr>
        <p:spPr>
          <a:xfrm>
            <a:off x="2483141" y="2390862"/>
            <a:ext cx="478173"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7ED197D-279D-42E3-9DD6-96ED480CB947}"/>
              </a:ext>
            </a:extLst>
          </p:cNvPr>
          <p:cNvCxnSpPr/>
          <p:nvPr/>
        </p:nvCxnSpPr>
        <p:spPr>
          <a:xfrm>
            <a:off x="2483141" y="2390862"/>
            <a:ext cx="0" cy="3422709"/>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0811C58-068D-4BD6-816D-B285E9E29FCE}"/>
              </a:ext>
            </a:extLst>
          </p:cNvPr>
          <p:cNvCxnSpPr/>
          <p:nvPr/>
        </p:nvCxnSpPr>
        <p:spPr>
          <a:xfrm>
            <a:off x="2483141" y="5821960"/>
            <a:ext cx="478173"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EB90ED46-D77D-4F37-87C3-9A56833F2A49}"/>
              </a:ext>
            </a:extLst>
          </p:cNvPr>
          <p:cNvCxnSpPr>
            <a:cxnSpLocks/>
          </p:cNvCxnSpPr>
          <p:nvPr/>
        </p:nvCxnSpPr>
        <p:spPr>
          <a:xfrm>
            <a:off x="2239861" y="4043494"/>
            <a:ext cx="251669" cy="0"/>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18A817AD-4FC4-4753-BDDE-A7926EF98280}"/>
              </a:ext>
            </a:extLst>
          </p:cNvPr>
          <p:cNvSpPr txBox="1"/>
          <p:nvPr/>
        </p:nvSpPr>
        <p:spPr>
          <a:xfrm>
            <a:off x="1283516" y="3842158"/>
            <a:ext cx="95634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Step 1</a:t>
            </a:r>
          </a:p>
        </p:txBody>
      </p:sp>
      <p:cxnSp>
        <p:nvCxnSpPr>
          <p:cNvPr id="23" name="Straight Arrow Connector 22">
            <a:extLst>
              <a:ext uri="{FF2B5EF4-FFF2-40B4-BE49-F238E27FC236}">
                <a16:creationId xmlns:a16="http://schemas.microsoft.com/office/drawing/2014/main" id="{22D11145-403E-4185-807B-3AF4FC5BB79D}"/>
              </a:ext>
            </a:extLst>
          </p:cNvPr>
          <p:cNvCxnSpPr/>
          <p:nvPr/>
        </p:nvCxnSpPr>
        <p:spPr>
          <a:xfrm>
            <a:off x="2306972" y="6434356"/>
            <a:ext cx="65434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C8712E29-184A-414C-B63E-29B9CCDC5B38}"/>
              </a:ext>
            </a:extLst>
          </p:cNvPr>
          <p:cNvSpPr txBox="1"/>
          <p:nvPr/>
        </p:nvSpPr>
        <p:spPr>
          <a:xfrm>
            <a:off x="1417739" y="6238415"/>
            <a:ext cx="889233"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Step 2</a:t>
            </a:r>
          </a:p>
        </p:txBody>
      </p:sp>
    </p:spTree>
    <p:extLst>
      <p:ext uri="{BB962C8B-B14F-4D97-AF65-F5344CB8AC3E}">
        <p14:creationId xmlns:p14="http://schemas.microsoft.com/office/powerpoint/2010/main" val="2877958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APPENDIX “B”</a:t>
            </a:r>
            <a:br>
              <a:rPr lang="en-US"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Step #3</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After the investigator has received the Contextual Data from Google, the investigator will further analyze the data to include or exclude UI devices as it relates to their relevance to the investigation.</a:t>
            </a:r>
          </a:p>
          <a:p>
            <a:r>
              <a:rPr lang="en-US" dirty="0">
                <a:latin typeface="Times New Roman" panose="02020603050405020304" pitchFamily="18" charset="0"/>
                <a:cs typeface="Times New Roman" panose="02020603050405020304" pitchFamily="18" charset="0"/>
              </a:rPr>
              <a:t>If the investigator identifies a UI device(s) that are relevant to the investigation, Google will provide the subscriber information for the respective UI device(s). </a:t>
            </a:r>
          </a:p>
          <a:p>
            <a:r>
              <a:rPr lang="en-US" dirty="0">
                <a:latin typeface="Times New Roman" panose="02020603050405020304" pitchFamily="18" charset="0"/>
                <a:cs typeface="Times New Roman" panose="02020603050405020304" pitchFamily="18" charset="0"/>
              </a:rPr>
              <a:t>The data for Step #3 is requested through an email to Google.</a:t>
            </a:r>
          </a:p>
        </p:txBody>
      </p:sp>
    </p:spTree>
    <p:extLst>
      <p:ext uri="{BB962C8B-B14F-4D97-AF65-F5344CB8AC3E}">
        <p14:creationId xmlns:p14="http://schemas.microsoft.com/office/powerpoint/2010/main" val="2695844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B9C887-8E11-49E8-B53A-46CEEB305430}"/>
              </a:ext>
            </a:extLst>
          </p:cNvPr>
          <p:cNvPicPr>
            <a:picLocks noChangeAspect="1"/>
          </p:cNvPicPr>
          <p:nvPr/>
        </p:nvPicPr>
        <p:blipFill>
          <a:blip r:embed="rId2"/>
          <a:stretch>
            <a:fillRect/>
          </a:stretch>
        </p:blipFill>
        <p:spPr>
          <a:xfrm>
            <a:off x="2667000" y="0"/>
            <a:ext cx="6858000" cy="6858000"/>
          </a:xfrm>
          <a:prstGeom prst="rect">
            <a:avLst/>
          </a:prstGeom>
        </p:spPr>
      </p:pic>
      <p:cxnSp>
        <p:nvCxnSpPr>
          <p:cNvPr id="4" name="Straight Arrow Connector 3">
            <a:extLst>
              <a:ext uri="{FF2B5EF4-FFF2-40B4-BE49-F238E27FC236}">
                <a16:creationId xmlns:a16="http://schemas.microsoft.com/office/drawing/2014/main" id="{C6F04C1A-9CD4-4BCA-80B8-AC025BC27EC6}"/>
              </a:ext>
            </a:extLst>
          </p:cNvPr>
          <p:cNvCxnSpPr/>
          <p:nvPr/>
        </p:nvCxnSpPr>
        <p:spPr>
          <a:xfrm>
            <a:off x="1770077" y="3548543"/>
            <a:ext cx="52850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08EC66F0-CD22-443A-9C25-492BB0775313}"/>
              </a:ext>
            </a:extLst>
          </p:cNvPr>
          <p:cNvSpPr txBox="1"/>
          <p:nvPr/>
        </p:nvSpPr>
        <p:spPr>
          <a:xfrm>
            <a:off x="973123" y="3309457"/>
            <a:ext cx="79695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Step 3</a:t>
            </a:r>
          </a:p>
        </p:txBody>
      </p:sp>
    </p:spTree>
    <p:extLst>
      <p:ext uri="{BB962C8B-B14F-4D97-AF65-F5344CB8AC3E}">
        <p14:creationId xmlns:p14="http://schemas.microsoft.com/office/powerpoint/2010/main" val="3321508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139825"/>
          </a:xfrm>
        </p:spPr>
        <p:txBody>
          <a:bodyPr>
            <a:normAutofit/>
          </a:bodyPr>
          <a:lstStyle/>
          <a:p>
            <a:pPr algn="ctr"/>
            <a:r>
              <a:rPr lang="en-US" b="1" dirty="0">
                <a:latin typeface="Times New Roman" panose="02020603050405020304" pitchFamily="18" charset="0"/>
                <a:cs typeface="Times New Roman" panose="02020603050405020304" pitchFamily="18" charset="0"/>
              </a:rPr>
              <a:t>STEP #1 Data Return</a:t>
            </a:r>
            <a:br>
              <a:rPr lang="en-US"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97 Unique Device Ids with 253 location history points</a:t>
            </a:r>
          </a:p>
        </p:txBody>
      </p:sp>
      <p:pic>
        <p:nvPicPr>
          <p:cNvPr id="5" name="Content Placeholder 4">
            <a:extLst>
              <a:ext uri="{FF2B5EF4-FFF2-40B4-BE49-F238E27FC236}">
                <a16:creationId xmlns:a16="http://schemas.microsoft.com/office/drawing/2014/main" id="{8A03A9E6-A1CA-4C80-A0AD-85CACBBA9460}"/>
              </a:ext>
            </a:extLst>
          </p:cNvPr>
          <p:cNvPicPr>
            <a:picLocks noGrp="1" noChangeAspect="1"/>
          </p:cNvPicPr>
          <p:nvPr>
            <p:ph idx="1"/>
          </p:nvPr>
        </p:nvPicPr>
        <p:blipFill>
          <a:blip r:embed="rId2"/>
          <a:stretch>
            <a:fillRect/>
          </a:stretch>
        </p:blipFill>
        <p:spPr>
          <a:xfrm>
            <a:off x="2986678" y="1893455"/>
            <a:ext cx="6371044" cy="4350327"/>
          </a:xfrm>
          <a:prstGeom prst="rect">
            <a:avLst/>
          </a:prstGeom>
        </p:spPr>
      </p:pic>
    </p:spTree>
    <p:extLst>
      <p:ext uri="{BB962C8B-B14F-4D97-AF65-F5344CB8AC3E}">
        <p14:creationId xmlns:p14="http://schemas.microsoft.com/office/powerpoint/2010/main" val="817397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142F-AEF1-4CA5-93D0-0120BF286855}"/>
              </a:ext>
            </a:extLst>
          </p:cNvPr>
          <p:cNvSpPr>
            <a:spLocks noGrp="1"/>
          </p:cNvSpPr>
          <p:nvPr>
            <p:ph type="title"/>
          </p:nvPr>
        </p:nvSpPr>
        <p:spPr>
          <a:xfrm>
            <a:off x="1371600" y="685800"/>
            <a:ext cx="9601200" cy="941664"/>
          </a:xfrm>
        </p:spPr>
        <p:txBody>
          <a:bodyPr>
            <a:normAutofit/>
          </a:bodyPr>
          <a:lstStyle/>
          <a:p>
            <a:pPr algn="ctr"/>
            <a:r>
              <a:rPr lang="en-US" sz="3200" b="1" dirty="0">
                <a:latin typeface="Times New Roman" panose="02020603050405020304" pitchFamily="18" charset="0"/>
                <a:cs typeface="Times New Roman" panose="02020603050405020304" pitchFamily="18" charset="0"/>
              </a:rPr>
              <a:t>What is Going to be Covered</a:t>
            </a:r>
          </a:p>
        </p:txBody>
      </p:sp>
      <p:sp>
        <p:nvSpPr>
          <p:cNvPr id="3" name="Content Placeholder 2">
            <a:extLst>
              <a:ext uri="{FF2B5EF4-FFF2-40B4-BE49-F238E27FC236}">
                <a16:creationId xmlns:a16="http://schemas.microsoft.com/office/drawing/2014/main" id="{7D962A13-FD65-4885-B108-69528DA80C5D}"/>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What is Google Reverse Location History</a:t>
            </a:r>
          </a:p>
          <a:p>
            <a:r>
              <a:rPr lang="en-US" dirty="0">
                <a:latin typeface="Times New Roman" panose="02020603050405020304" pitchFamily="18" charset="0"/>
                <a:cs typeface="Times New Roman" panose="02020603050405020304" pitchFamily="18" charset="0"/>
              </a:rPr>
              <a:t>Search warrant process for Google Reverse Location History</a:t>
            </a:r>
          </a:p>
          <a:p>
            <a:r>
              <a:rPr lang="en-US" dirty="0">
                <a:latin typeface="Times New Roman" panose="02020603050405020304" pitchFamily="18" charset="0"/>
                <a:cs typeface="Times New Roman" panose="02020603050405020304" pitchFamily="18" charset="0"/>
              </a:rPr>
              <a:t>How to apply it to a real case and what to do for each step in the process</a:t>
            </a:r>
          </a:p>
        </p:txBody>
      </p:sp>
    </p:spTree>
    <p:extLst>
      <p:ext uri="{BB962C8B-B14F-4D97-AF65-F5344CB8AC3E}">
        <p14:creationId xmlns:p14="http://schemas.microsoft.com/office/powerpoint/2010/main" val="51018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Step #1 Data Return</a:t>
            </a:r>
          </a:p>
        </p:txBody>
      </p:sp>
      <p:sp>
        <p:nvSpPr>
          <p:cNvPr id="3" name="Text Placeholder 2"/>
          <p:cNvSpPr>
            <a:spLocks noGrp="1"/>
          </p:cNvSpPr>
          <p:nvPr>
            <p:ph type="body" idx="1"/>
          </p:nvPr>
        </p:nvSpPr>
        <p:spPr>
          <a:xfrm>
            <a:off x="1371600" y="1672047"/>
            <a:ext cx="4443984" cy="1045027"/>
          </a:xfrm>
        </p:spPr>
        <p:txBody>
          <a:bodyPr/>
          <a:lstStyle/>
          <a:p>
            <a:r>
              <a:rPr lang="en-US" sz="2400" b="0" dirty="0">
                <a:latin typeface="Times New Roman" panose="02020603050405020304" pitchFamily="18" charset="0"/>
                <a:cs typeface="Times New Roman" panose="02020603050405020304" pitchFamily="18" charset="0"/>
              </a:rPr>
              <a:t>Reorder the data from Step #1 into order by UI # and made it </a:t>
            </a:r>
            <a:r>
              <a:rPr lang="en-US" sz="2400" dirty="0">
                <a:latin typeface="Times New Roman" panose="02020603050405020304" pitchFamily="18" charset="0"/>
                <a:cs typeface="Times New Roman" panose="02020603050405020304" pitchFamily="18" charset="0"/>
              </a:rPr>
              <a:t>mapping software</a:t>
            </a:r>
            <a:r>
              <a:rPr lang="en-US" sz="2400" b="0" dirty="0">
                <a:latin typeface="Times New Roman" panose="02020603050405020304" pitchFamily="18" charset="0"/>
                <a:cs typeface="Times New Roman" panose="02020603050405020304" pitchFamily="18" charset="0"/>
              </a:rPr>
              <a:t> friendly</a:t>
            </a:r>
          </a:p>
        </p:txBody>
      </p:sp>
      <p:pic>
        <p:nvPicPr>
          <p:cNvPr id="7" name="Content Placeholder 6"/>
          <p:cNvPicPr>
            <a:picLocks noGrp="1" noChangeAspect="1"/>
          </p:cNvPicPr>
          <p:nvPr>
            <p:ph sz="half" idx="2"/>
          </p:nvPr>
        </p:nvPicPr>
        <p:blipFill>
          <a:blip r:embed="rId2"/>
          <a:stretch>
            <a:fillRect/>
          </a:stretch>
        </p:blipFill>
        <p:spPr>
          <a:xfrm>
            <a:off x="1081886" y="2752819"/>
            <a:ext cx="4733698" cy="3436843"/>
          </a:xfrm>
          <a:prstGeom prst="rect">
            <a:avLst/>
          </a:prstGeom>
        </p:spPr>
      </p:pic>
      <p:sp>
        <p:nvSpPr>
          <p:cNvPr id="5" name="Text Placeholder 4"/>
          <p:cNvSpPr>
            <a:spLocks noGrp="1"/>
          </p:cNvSpPr>
          <p:nvPr>
            <p:ph type="body" sz="quarter" idx="3"/>
          </p:nvPr>
        </p:nvSpPr>
        <p:spPr>
          <a:xfrm>
            <a:off x="6525014" y="1672048"/>
            <a:ext cx="4443984" cy="1045026"/>
          </a:xfrm>
        </p:spPr>
        <p:txBody>
          <a:bodyPr/>
          <a:lstStyle/>
          <a:p>
            <a:r>
              <a:rPr lang="en-US" sz="2400" b="0" dirty="0">
                <a:latin typeface="Times New Roman" panose="02020603050405020304" pitchFamily="18" charset="0"/>
                <a:cs typeface="Times New Roman" panose="02020603050405020304" pitchFamily="18" charset="0"/>
              </a:rPr>
              <a:t>Uploaded each UI into mapping software so </a:t>
            </a:r>
            <a:r>
              <a:rPr lang="en-US" sz="2400" dirty="0">
                <a:latin typeface="Times New Roman" panose="02020603050405020304" pitchFamily="18" charset="0"/>
                <a:cs typeface="Times New Roman" panose="02020603050405020304" pitchFamily="18" charset="0"/>
              </a:rPr>
              <a:t>I could</a:t>
            </a:r>
            <a:r>
              <a:rPr lang="en-US" sz="2400" b="0" dirty="0">
                <a:latin typeface="Times New Roman" panose="02020603050405020304" pitchFamily="18" charset="0"/>
                <a:cs typeface="Times New Roman" panose="02020603050405020304" pitchFamily="18" charset="0"/>
              </a:rPr>
              <a:t> analyze each UI individually </a:t>
            </a:r>
          </a:p>
        </p:txBody>
      </p:sp>
      <p:pic>
        <p:nvPicPr>
          <p:cNvPr id="4" name="Content Placeholder 3"/>
          <p:cNvPicPr>
            <a:picLocks noGrp="1" noChangeAspect="1"/>
          </p:cNvPicPr>
          <p:nvPr>
            <p:ph sz="quarter" idx="4"/>
          </p:nvPr>
        </p:nvPicPr>
        <p:blipFill>
          <a:blip r:embed="rId3"/>
          <a:stretch>
            <a:fillRect/>
          </a:stretch>
        </p:blipFill>
        <p:spPr>
          <a:xfrm>
            <a:off x="6661779" y="2752819"/>
            <a:ext cx="4170454" cy="3436843"/>
          </a:xfrm>
          <a:prstGeom prst="rect">
            <a:avLst/>
          </a:prstGeom>
        </p:spPr>
      </p:pic>
    </p:spTree>
    <p:extLst>
      <p:ext uri="{BB962C8B-B14F-4D97-AF65-F5344CB8AC3E}">
        <p14:creationId xmlns:p14="http://schemas.microsoft.com/office/powerpoint/2010/main" val="702288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8073-935C-499B-BB2C-A66A6E1F729D}"/>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Location History for UI #40</a:t>
            </a:r>
          </a:p>
        </p:txBody>
      </p:sp>
      <p:pic>
        <p:nvPicPr>
          <p:cNvPr id="4" name="Content Placeholder 3">
            <a:extLst>
              <a:ext uri="{FF2B5EF4-FFF2-40B4-BE49-F238E27FC236}">
                <a16:creationId xmlns:a16="http://schemas.microsoft.com/office/drawing/2014/main" id="{2F7B5072-97C5-40C5-90E4-FA19296E61B5}"/>
              </a:ext>
            </a:extLst>
          </p:cNvPr>
          <p:cNvPicPr>
            <a:picLocks noGrp="1" noChangeAspect="1"/>
          </p:cNvPicPr>
          <p:nvPr>
            <p:ph idx="1"/>
          </p:nvPr>
        </p:nvPicPr>
        <p:blipFill>
          <a:blip r:embed="rId2"/>
          <a:stretch>
            <a:fillRect/>
          </a:stretch>
        </p:blipFill>
        <p:spPr>
          <a:xfrm>
            <a:off x="1615269" y="2286000"/>
            <a:ext cx="9113861" cy="3581400"/>
          </a:xfrm>
          <a:prstGeom prst="rect">
            <a:avLst/>
          </a:prstGeom>
        </p:spPr>
      </p:pic>
    </p:spTree>
    <p:extLst>
      <p:ext uri="{BB962C8B-B14F-4D97-AF65-F5344CB8AC3E}">
        <p14:creationId xmlns:p14="http://schemas.microsoft.com/office/powerpoint/2010/main" val="2901828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Times New Roman" panose="02020603050405020304" pitchFamily="18" charset="0"/>
                <a:cs typeface="Times New Roman" panose="02020603050405020304" pitchFamily="18" charset="0"/>
              </a:rPr>
              <a:t>Step #1 Data Return</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Once I analyzed the data from the first step, I identified the UI device(s) that appeared relevant to the investigation.</a:t>
            </a:r>
          </a:p>
          <a:p>
            <a:r>
              <a:rPr lang="en-US" dirty="0">
                <a:latin typeface="Times New Roman" panose="02020603050405020304" pitchFamily="18" charset="0"/>
                <a:cs typeface="Times New Roman" panose="02020603050405020304" pitchFamily="18" charset="0"/>
              </a:rPr>
              <a:t>I requested Google provide Contextual Data for the UI device(s) that appear relevant.</a:t>
            </a:r>
          </a:p>
          <a:p>
            <a:r>
              <a:rPr lang="en-US" dirty="0">
                <a:latin typeface="Times New Roman" panose="02020603050405020304" pitchFamily="18" charset="0"/>
                <a:cs typeface="Times New Roman" panose="02020603050405020304" pitchFamily="18" charset="0"/>
              </a:rPr>
              <a:t>For this case I requested Contextual Data for UI #40 and 5 other UIs</a:t>
            </a:r>
          </a:p>
          <a:p>
            <a:r>
              <a:rPr lang="en-US" dirty="0">
                <a:latin typeface="Times New Roman" panose="02020603050405020304" pitchFamily="18" charset="0"/>
                <a:cs typeface="Times New Roman" panose="02020603050405020304" pitchFamily="18" charset="0"/>
              </a:rPr>
              <a:t>The request for Contextual Data was done via email and did not require an additional search warrant.</a:t>
            </a:r>
          </a:p>
        </p:txBody>
      </p:sp>
    </p:spTree>
    <p:extLst>
      <p:ext uri="{BB962C8B-B14F-4D97-AF65-F5344CB8AC3E}">
        <p14:creationId xmlns:p14="http://schemas.microsoft.com/office/powerpoint/2010/main" val="3624865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Step #2 Data Return</a:t>
            </a:r>
          </a:p>
        </p:txBody>
      </p:sp>
      <p:pic>
        <p:nvPicPr>
          <p:cNvPr id="5" name="Content Placeholder 4">
            <a:extLst>
              <a:ext uri="{FF2B5EF4-FFF2-40B4-BE49-F238E27FC236}">
                <a16:creationId xmlns:a16="http://schemas.microsoft.com/office/drawing/2014/main" id="{6F8C8FAE-F31F-41A8-93EB-C71FCB08BE67}"/>
              </a:ext>
            </a:extLst>
          </p:cNvPr>
          <p:cNvPicPr>
            <a:picLocks noGrp="1" noChangeAspect="1"/>
          </p:cNvPicPr>
          <p:nvPr>
            <p:ph idx="1"/>
          </p:nvPr>
        </p:nvPicPr>
        <p:blipFill>
          <a:blip r:embed="rId2"/>
          <a:stretch>
            <a:fillRect/>
          </a:stretch>
        </p:blipFill>
        <p:spPr>
          <a:xfrm>
            <a:off x="3138341" y="1717964"/>
            <a:ext cx="6067718" cy="4267200"/>
          </a:xfrm>
          <a:prstGeom prst="rect">
            <a:avLst/>
          </a:prstGeom>
        </p:spPr>
      </p:pic>
    </p:spTree>
    <p:extLst>
      <p:ext uri="{BB962C8B-B14F-4D97-AF65-F5344CB8AC3E}">
        <p14:creationId xmlns:p14="http://schemas.microsoft.com/office/powerpoint/2010/main" val="4166155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Step #2 Data Return</a:t>
            </a:r>
          </a:p>
        </p:txBody>
      </p:sp>
      <p:sp>
        <p:nvSpPr>
          <p:cNvPr id="3" name="Text Placeholder 2"/>
          <p:cNvSpPr>
            <a:spLocks noGrp="1"/>
          </p:cNvSpPr>
          <p:nvPr>
            <p:ph type="body" idx="1"/>
          </p:nvPr>
        </p:nvSpPr>
        <p:spPr>
          <a:xfrm>
            <a:off x="1371600" y="1750423"/>
            <a:ext cx="4443984" cy="966651"/>
          </a:xfrm>
        </p:spPr>
        <p:txBody>
          <a:bodyPr/>
          <a:lstStyle/>
          <a:p>
            <a:r>
              <a:rPr lang="en-US" sz="2400" b="0" dirty="0">
                <a:latin typeface="Times New Roman" panose="02020603050405020304" pitchFamily="18" charset="0"/>
                <a:cs typeface="Times New Roman" panose="02020603050405020304" pitchFamily="18" charset="0"/>
              </a:rPr>
              <a:t>Reordered the Contextual Data provided and make it </a:t>
            </a:r>
            <a:r>
              <a:rPr lang="en-US" sz="2400" dirty="0">
                <a:latin typeface="Times New Roman" panose="02020603050405020304" pitchFamily="18" charset="0"/>
                <a:cs typeface="Times New Roman" panose="02020603050405020304" pitchFamily="18" charset="0"/>
              </a:rPr>
              <a:t>mapping software</a:t>
            </a:r>
            <a:r>
              <a:rPr lang="en-US" sz="2400" b="0" dirty="0">
                <a:latin typeface="Times New Roman" panose="02020603050405020304" pitchFamily="18" charset="0"/>
                <a:cs typeface="Times New Roman" panose="02020603050405020304" pitchFamily="18" charset="0"/>
              </a:rPr>
              <a:t> friendly</a:t>
            </a:r>
          </a:p>
        </p:txBody>
      </p:sp>
      <p:pic>
        <p:nvPicPr>
          <p:cNvPr id="7" name="Content Placeholder 6"/>
          <p:cNvPicPr>
            <a:picLocks noGrp="1" noChangeAspect="1"/>
          </p:cNvPicPr>
          <p:nvPr>
            <p:ph sz="half" idx="2"/>
          </p:nvPr>
        </p:nvPicPr>
        <p:blipFill>
          <a:blip r:embed="rId2"/>
          <a:stretch>
            <a:fillRect/>
          </a:stretch>
        </p:blipFill>
        <p:spPr>
          <a:xfrm>
            <a:off x="1454330" y="2873829"/>
            <a:ext cx="3936275" cy="2993571"/>
          </a:xfrm>
          <a:prstGeom prst="rect">
            <a:avLst/>
          </a:prstGeom>
        </p:spPr>
      </p:pic>
      <p:sp>
        <p:nvSpPr>
          <p:cNvPr id="5" name="Text Placeholder 4"/>
          <p:cNvSpPr>
            <a:spLocks noGrp="1"/>
          </p:cNvSpPr>
          <p:nvPr>
            <p:ph type="body" sz="quarter" idx="3"/>
          </p:nvPr>
        </p:nvSpPr>
        <p:spPr>
          <a:xfrm>
            <a:off x="6172200" y="1681162"/>
            <a:ext cx="5253446" cy="1035911"/>
          </a:xfrm>
        </p:spPr>
        <p:txBody>
          <a:bodyPr>
            <a:noAutofit/>
          </a:bodyPr>
          <a:lstStyle/>
          <a:p>
            <a:r>
              <a:rPr lang="en-US" sz="2400" b="0" dirty="0">
                <a:latin typeface="Times New Roman" panose="02020603050405020304" pitchFamily="18" charset="0"/>
                <a:cs typeface="Times New Roman" panose="02020603050405020304" pitchFamily="18" charset="0"/>
              </a:rPr>
              <a:t>Uploaded the Contextual Data for each UI into </a:t>
            </a:r>
            <a:r>
              <a:rPr lang="en-US" sz="2400" dirty="0">
                <a:latin typeface="Times New Roman" panose="02020603050405020304" pitchFamily="18" charset="0"/>
                <a:cs typeface="Times New Roman" panose="02020603050405020304" pitchFamily="18" charset="0"/>
              </a:rPr>
              <a:t>mapping software</a:t>
            </a:r>
            <a:r>
              <a:rPr lang="en-US" sz="2400" b="0" dirty="0">
                <a:latin typeface="Times New Roman" panose="02020603050405020304" pitchFamily="18" charset="0"/>
                <a:cs typeface="Times New Roman" panose="02020603050405020304" pitchFamily="18" charset="0"/>
              </a:rPr>
              <a:t> so they </a:t>
            </a:r>
            <a:r>
              <a:rPr lang="en-US" sz="2400" dirty="0">
                <a:latin typeface="Times New Roman" panose="02020603050405020304" pitchFamily="18" charset="0"/>
                <a:cs typeface="Times New Roman" panose="02020603050405020304" pitchFamily="18" charset="0"/>
              </a:rPr>
              <a:t>could</a:t>
            </a:r>
            <a:r>
              <a:rPr lang="en-US" sz="2400" b="0" dirty="0">
                <a:latin typeface="Times New Roman" panose="02020603050405020304" pitchFamily="18" charset="0"/>
                <a:cs typeface="Times New Roman" panose="02020603050405020304" pitchFamily="18" charset="0"/>
              </a:rPr>
              <a:t> be analyzed separately </a:t>
            </a:r>
          </a:p>
        </p:txBody>
      </p:sp>
      <p:pic>
        <p:nvPicPr>
          <p:cNvPr id="4" name="Content Placeholder 3"/>
          <p:cNvPicPr>
            <a:picLocks noGrp="1" noChangeAspect="1"/>
          </p:cNvPicPr>
          <p:nvPr>
            <p:ph sz="quarter" idx="4"/>
          </p:nvPr>
        </p:nvPicPr>
        <p:blipFill>
          <a:blip r:embed="rId3"/>
          <a:stretch>
            <a:fillRect/>
          </a:stretch>
        </p:blipFill>
        <p:spPr>
          <a:xfrm>
            <a:off x="6595247" y="2873828"/>
            <a:ext cx="4377553" cy="2993571"/>
          </a:xfrm>
          <a:prstGeom prst="rect">
            <a:avLst/>
          </a:prstGeom>
        </p:spPr>
      </p:pic>
    </p:spTree>
    <p:extLst>
      <p:ext uri="{BB962C8B-B14F-4D97-AF65-F5344CB8AC3E}">
        <p14:creationId xmlns:p14="http://schemas.microsoft.com/office/powerpoint/2010/main" val="867798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Example illustrating the usefulness of Contextual Data to </a:t>
            </a:r>
            <a:r>
              <a:rPr lang="en-US" dirty="0">
                <a:solidFill>
                  <a:srgbClr val="FF0000"/>
                </a:solidFill>
                <a:latin typeface="Times New Roman" panose="02020603050405020304" pitchFamily="18" charset="0"/>
                <a:cs typeface="Times New Roman" panose="02020603050405020304" pitchFamily="18" charset="0"/>
              </a:rPr>
              <a:t>exclude</a:t>
            </a:r>
            <a:r>
              <a:rPr lang="en-US" dirty="0">
                <a:latin typeface="Times New Roman" panose="02020603050405020304" pitchFamily="18" charset="0"/>
                <a:cs typeface="Times New Roman" panose="02020603050405020304" pitchFamily="18" charset="0"/>
              </a:rPr>
              <a:t> a UI</a:t>
            </a:r>
          </a:p>
        </p:txBody>
      </p:sp>
      <p:sp>
        <p:nvSpPr>
          <p:cNvPr id="3" name="Text Placeholder 2"/>
          <p:cNvSpPr>
            <a:spLocks noGrp="1"/>
          </p:cNvSpPr>
          <p:nvPr>
            <p:ph type="body" idx="1"/>
          </p:nvPr>
        </p:nvSpPr>
        <p:spPr>
          <a:xfrm>
            <a:off x="1371600" y="2020390"/>
            <a:ext cx="4443984" cy="557348"/>
          </a:xfrm>
        </p:spPr>
        <p:txBody>
          <a:bodyPr>
            <a:normAutofit/>
          </a:bodyPr>
          <a:lstStyle/>
          <a:p>
            <a:pPr algn="ctr"/>
            <a:r>
              <a:rPr lang="en-US" sz="2400" dirty="0">
                <a:latin typeface="Times New Roman" panose="02020603050405020304" pitchFamily="18" charset="0"/>
                <a:cs typeface="Times New Roman" panose="02020603050405020304" pitchFamily="18" charset="0"/>
              </a:rPr>
              <a:t>Step #1 Data Return</a:t>
            </a:r>
          </a:p>
        </p:txBody>
      </p:sp>
      <p:pic>
        <p:nvPicPr>
          <p:cNvPr id="7" name="Content Placeholder 6"/>
          <p:cNvPicPr>
            <a:picLocks noGrp="1" noChangeAspect="1"/>
          </p:cNvPicPr>
          <p:nvPr>
            <p:ph sz="half" idx="2"/>
          </p:nvPr>
        </p:nvPicPr>
        <p:blipFill>
          <a:blip r:embed="rId2"/>
          <a:stretch>
            <a:fillRect/>
          </a:stretch>
        </p:blipFill>
        <p:spPr>
          <a:xfrm>
            <a:off x="1942011" y="2752820"/>
            <a:ext cx="3535680" cy="3613146"/>
          </a:xfrm>
          <a:prstGeom prst="rect">
            <a:avLst/>
          </a:prstGeom>
        </p:spPr>
      </p:pic>
      <p:sp>
        <p:nvSpPr>
          <p:cNvPr id="5" name="Text Placeholder 4"/>
          <p:cNvSpPr>
            <a:spLocks noGrp="1"/>
          </p:cNvSpPr>
          <p:nvPr>
            <p:ph type="body" sz="quarter" idx="3"/>
          </p:nvPr>
        </p:nvSpPr>
        <p:spPr>
          <a:xfrm>
            <a:off x="6525014" y="2171700"/>
            <a:ext cx="4443984" cy="406038"/>
          </a:xfrm>
        </p:spPr>
        <p:txBody>
          <a:bodyPr>
            <a:normAutofit/>
          </a:bodyPr>
          <a:lstStyle/>
          <a:p>
            <a:pPr algn="ctr"/>
            <a:r>
              <a:rPr lang="en-US" sz="2400" dirty="0">
                <a:latin typeface="Times New Roman" panose="02020603050405020304" pitchFamily="18" charset="0"/>
                <a:cs typeface="Times New Roman" panose="02020603050405020304" pitchFamily="18" charset="0"/>
              </a:rPr>
              <a:t>Contextual Data for same UI</a:t>
            </a:r>
          </a:p>
        </p:txBody>
      </p:sp>
      <p:pic>
        <p:nvPicPr>
          <p:cNvPr id="8" name="Content Placeholder 7"/>
          <p:cNvPicPr>
            <a:picLocks noGrp="1" noChangeAspect="1"/>
          </p:cNvPicPr>
          <p:nvPr>
            <p:ph sz="quarter" idx="4"/>
          </p:nvPr>
        </p:nvPicPr>
        <p:blipFill>
          <a:blip r:embed="rId3"/>
          <a:stretch>
            <a:fillRect/>
          </a:stretch>
        </p:blipFill>
        <p:spPr>
          <a:xfrm>
            <a:off x="7071360" y="2752820"/>
            <a:ext cx="3526971" cy="3613145"/>
          </a:xfrm>
          <a:prstGeom prst="rect">
            <a:avLst/>
          </a:prstGeom>
        </p:spPr>
      </p:pic>
    </p:spTree>
    <p:extLst>
      <p:ext uri="{BB962C8B-B14F-4D97-AF65-F5344CB8AC3E}">
        <p14:creationId xmlns:p14="http://schemas.microsoft.com/office/powerpoint/2010/main" val="56846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Example illustrating the usefulness of Contextual Data to </a:t>
            </a:r>
            <a:r>
              <a:rPr lang="en-US" dirty="0">
                <a:solidFill>
                  <a:srgbClr val="FF0000"/>
                </a:solidFill>
                <a:latin typeface="Times New Roman" panose="02020603050405020304" pitchFamily="18" charset="0"/>
                <a:cs typeface="Times New Roman" panose="02020603050405020304" pitchFamily="18" charset="0"/>
              </a:rPr>
              <a:t>include</a:t>
            </a:r>
            <a:r>
              <a:rPr lang="en-US" dirty="0">
                <a:latin typeface="Times New Roman" panose="02020603050405020304" pitchFamily="18" charset="0"/>
                <a:cs typeface="Times New Roman" panose="02020603050405020304" pitchFamily="18" charset="0"/>
              </a:rPr>
              <a:t> a UI</a:t>
            </a:r>
          </a:p>
        </p:txBody>
      </p:sp>
      <p:sp>
        <p:nvSpPr>
          <p:cNvPr id="3" name="Text Placeholder 2"/>
          <p:cNvSpPr>
            <a:spLocks noGrp="1"/>
          </p:cNvSpPr>
          <p:nvPr>
            <p:ph type="body" idx="1"/>
          </p:nvPr>
        </p:nvSpPr>
        <p:spPr>
          <a:xfrm>
            <a:off x="1371600" y="1993392"/>
            <a:ext cx="4443984" cy="521208"/>
          </a:xfrm>
        </p:spPr>
        <p:txBody>
          <a:bodyPr>
            <a:normAutofit/>
          </a:bodyPr>
          <a:lstStyle/>
          <a:p>
            <a:pPr algn="ctr"/>
            <a:r>
              <a:rPr lang="en-US" sz="2400" dirty="0">
                <a:latin typeface="Times New Roman" panose="02020603050405020304" pitchFamily="18" charset="0"/>
                <a:cs typeface="Times New Roman" panose="02020603050405020304" pitchFamily="18" charset="0"/>
              </a:rPr>
              <a:t>Step #1 Data Return for UI #40</a:t>
            </a:r>
          </a:p>
        </p:txBody>
      </p:sp>
      <p:pic>
        <p:nvPicPr>
          <p:cNvPr id="7" name="Content Placeholder 6"/>
          <p:cNvPicPr>
            <a:picLocks noGrp="1" noChangeAspect="1"/>
          </p:cNvPicPr>
          <p:nvPr>
            <p:ph sz="half" idx="2"/>
          </p:nvPr>
        </p:nvPicPr>
        <p:blipFill>
          <a:blip r:embed="rId2"/>
          <a:stretch>
            <a:fillRect/>
          </a:stretch>
        </p:blipFill>
        <p:spPr>
          <a:xfrm>
            <a:off x="1847088" y="2615184"/>
            <a:ext cx="3968496" cy="3794760"/>
          </a:xfrm>
          <a:prstGeom prst="rect">
            <a:avLst/>
          </a:prstGeom>
        </p:spPr>
      </p:pic>
      <p:sp>
        <p:nvSpPr>
          <p:cNvPr id="5" name="Text Placeholder 4"/>
          <p:cNvSpPr>
            <a:spLocks noGrp="1"/>
          </p:cNvSpPr>
          <p:nvPr>
            <p:ph type="body" sz="quarter" idx="3"/>
          </p:nvPr>
        </p:nvSpPr>
        <p:spPr>
          <a:xfrm>
            <a:off x="6516625" y="2171700"/>
            <a:ext cx="4443984" cy="443484"/>
          </a:xfrm>
        </p:spPr>
        <p:txBody>
          <a:bodyPr>
            <a:normAutofit/>
          </a:bodyPr>
          <a:lstStyle/>
          <a:p>
            <a:pPr algn="ctr"/>
            <a:r>
              <a:rPr lang="en-US" sz="2400" dirty="0">
                <a:latin typeface="Times New Roman" panose="02020603050405020304" pitchFamily="18" charset="0"/>
                <a:cs typeface="Times New Roman" panose="02020603050405020304" pitchFamily="18" charset="0"/>
              </a:rPr>
              <a:t>Contextual Data for UI #40</a:t>
            </a:r>
          </a:p>
        </p:txBody>
      </p:sp>
      <p:pic>
        <p:nvPicPr>
          <p:cNvPr id="10" name="Content Placeholder 9">
            <a:extLst>
              <a:ext uri="{FF2B5EF4-FFF2-40B4-BE49-F238E27FC236}">
                <a16:creationId xmlns:a16="http://schemas.microsoft.com/office/drawing/2014/main" id="{3945973A-8A69-4DA4-99A5-0D75FDEDFA1F}"/>
              </a:ext>
            </a:extLst>
          </p:cNvPr>
          <p:cNvPicPr>
            <a:picLocks noGrp="1" noChangeAspect="1"/>
          </p:cNvPicPr>
          <p:nvPr>
            <p:ph sz="quarter" idx="4"/>
          </p:nvPr>
        </p:nvPicPr>
        <p:blipFill>
          <a:blip r:embed="rId3"/>
          <a:stretch>
            <a:fillRect/>
          </a:stretch>
        </p:blipFill>
        <p:spPr>
          <a:xfrm>
            <a:off x="6637987" y="2597173"/>
            <a:ext cx="4402978" cy="3840480"/>
          </a:xfrm>
          <a:prstGeom prst="rect">
            <a:avLst/>
          </a:prstGeom>
        </p:spPr>
      </p:pic>
    </p:spTree>
    <p:extLst>
      <p:ext uri="{BB962C8B-B14F-4D97-AF65-F5344CB8AC3E}">
        <p14:creationId xmlns:p14="http://schemas.microsoft.com/office/powerpoint/2010/main" val="110470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Step # 3</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Subscriber Information</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Once I identified UI #40 as relevant to the investigation, I requested the subscriber information for UI #40.</a:t>
            </a:r>
          </a:p>
          <a:p>
            <a:r>
              <a:rPr lang="en-US" dirty="0">
                <a:latin typeface="Times New Roman" panose="02020603050405020304" pitchFamily="18" charset="0"/>
                <a:cs typeface="Times New Roman" panose="02020603050405020304" pitchFamily="18" charset="0"/>
              </a:rPr>
              <a:t>The request was made via email to Google and did not require an additional search warrant</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5956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Subscriber Information</a:t>
            </a:r>
          </a:p>
        </p:txBody>
      </p:sp>
      <p:pic>
        <p:nvPicPr>
          <p:cNvPr id="4" name="Content Placeholder 3"/>
          <p:cNvPicPr>
            <a:picLocks noGrp="1" noChangeAspect="1"/>
          </p:cNvPicPr>
          <p:nvPr>
            <p:ph idx="1"/>
          </p:nvPr>
        </p:nvPicPr>
        <p:blipFill>
          <a:blip r:embed="rId2"/>
          <a:stretch>
            <a:fillRect/>
          </a:stretch>
        </p:blipFill>
        <p:spPr>
          <a:xfrm>
            <a:off x="2221448" y="1984248"/>
            <a:ext cx="7901504" cy="3883152"/>
          </a:xfrm>
          <a:prstGeom prst="rect">
            <a:avLst/>
          </a:prstGeom>
        </p:spPr>
      </p:pic>
    </p:spTree>
    <p:extLst>
      <p:ext uri="{BB962C8B-B14F-4D97-AF65-F5344CB8AC3E}">
        <p14:creationId xmlns:p14="http://schemas.microsoft.com/office/powerpoint/2010/main" val="212458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Results</a:t>
            </a:r>
          </a:p>
        </p:txBody>
      </p:sp>
      <p:sp>
        <p:nvSpPr>
          <p:cNvPr id="3" name="Content Placeholder 2"/>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Once I got the subscriber information from Google for UI #40, it give me the opportunity to use more traditional investigative avenues to investigate UI #40 further.</a:t>
            </a:r>
          </a:p>
          <a:p>
            <a:r>
              <a:rPr lang="en-US" dirty="0">
                <a:latin typeface="Times New Roman" panose="02020603050405020304" pitchFamily="18" charset="0"/>
                <a:cs typeface="Times New Roman" panose="02020603050405020304" pitchFamily="18" charset="0"/>
              </a:rPr>
              <a:t>The user of UI #40 was identified as one of the suspects that entered the victim’s residence. </a:t>
            </a:r>
          </a:p>
          <a:p>
            <a:r>
              <a:rPr lang="en-US" dirty="0">
                <a:latin typeface="Times New Roman" panose="02020603050405020304" pitchFamily="18" charset="0"/>
                <a:cs typeface="Times New Roman" panose="02020603050405020304" pitchFamily="18" charset="0"/>
              </a:rPr>
              <a:t>Additional search warrants ultimately revealed the user of the device for UI #40 went to the victims’ nephew house after the crime, during the commission of the crime the user of the device for UI #40 had an 11 minute phone call with the victims’ nephew and the victims’ nephew cell phone records showed the cell phone was in the area of the crime at the time.</a:t>
            </a:r>
          </a:p>
          <a:p>
            <a:r>
              <a:rPr lang="en-US" dirty="0">
                <a:latin typeface="Times New Roman" panose="02020603050405020304" pitchFamily="18" charset="0"/>
                <a:cs typeface="Times New Roman" panose="02020603050405020304" pitchFamily="18" charset="0"/>
              </a:rPr>
              <a:t>The suspect who was IDed through the Google RLH SW and the victims’ nephew were arrested two weeks ago and the investigation is on-going to ID S-3 and S-4.</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7199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CB3DE-5ADC-493D-A0E3-7E94D2F1875B}"/>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Case Study to Provide Context to a Google Reverse Location History (RLH) SW</a:t>
            </a:r>
          </a:p>
        </p:txBody>
      </p:sp>
      <p:sp>
        <p:nvSpPr>
          <p:cNvPr id="3" name="Content Placeholder 2">
            <a:extLst>
              <a:ext uri="{FF2B5EF4-FFF2-40B4-BE49-F238E27FC236}">
                <a16:creationId xmlns:a16="http://schemas.microsoft.com/office/drawing/2014/main" id="{C4BC7858-B30E-46B8-9234-1D5B48D07EB1}"/>
              </a:ext>
            </a:extLst>
          </p:cNvPr>
          <p:cNvSpPr>
            <a:spLocks noGrp="1"/>
          </p:cNvSpPr>
          <p:nvPr>
            <p:ph idx="1"/>
          </p:nvPr>
        </p:nvSpPr>
        <p:spPr>
          <a:xfrm>
            <a:off x="1371600" y="2285999"/>
            <a:ext cx="9601200" cy="4290969"/>
          </a:xfrm>
        </p:spPr>
        <p:txBody>
          <a:bodyPr>
            <a:normAutofit/>
          </a:bodyPr>
          <a:lstStyle/>
          <a:p>
            <a:pPr marL="0" indent="0" algn="ctr">
              <a:buNone/>
            </a:pPr>
            <a:r>
              <a:rPr lang="en-US" sz="2800" b="1" dirty="0">
                <a:latin typeface="Times New Roman" panose="02020603050405020304" pitchFamily="18" charset="0"/>
                <a:cs typeface="Times New Roman" panose="02020603050405020304" pitchFamily="18" charset="0"/>
              </a:rPr>
              <a:t>FACTS OF THE CASE</a:t>
            </a:r>
          </a:p>
          <a:p>
            <a:r>
              <a:rPr lang="en-US" sz="1800" dirty="0">
                <a:latin typeface="Times New Roman" panose="02020603050405020304" pitchFamily="18" charset="0"/>
                <a:cs typeface="Times New Roman" panose="02020603050405020304" pitchFamily="18" charset="0"/>
              </a:rPr>
              <a:t>On the morning of February 22, 2018, an armed home invasion occurred at 2059 S Delaware St in the City of San Mateo.  The victim reported three armed black males wearing masks entered her residence demanding to know where the safe and money were located.  The suspects stole the safe and fled the scene.</a:t>
            </a:r>
          </a:p>
          <a:p>
            <a:r>
              <a:rPr lang="en-US" sz="1800" dirty="0">
                <a:latin typeface="Times New Roman" panose="02020603050405020304" pitchFamily="18" charset="0"/>
                <a:cs typeface="Times New Roman" panose="02020603050405020304" pitchFamily="18" charset="0"/>
              </a:rPr>
              <a:t>The suspects were able to avoid being captured on the victim’s home video surveillance system, the power to the residence was shut off prior to entry and the victim’s husband received a 10k cash deposit for his construction job the night prior to the crime.</a:t>
            </a:r>
          </a:p>
          <a:p>
            <a:r>
              <a:rPr lang="en-US" sz="1800" dirty="0">
                <a:latin typeface="Times New Roman" panose="02020603050405020304" pitchFamily="18" charset="0"/>
                <a:cs typeface="Times New Roman" panose="02020603050405020304" pitchFamily="18" charset="0"/>
              </a:rPr>
              <a:t> All the factors above led investigators to believe the victims were targeted.  From the outset there were no possible suspect leads provided by the victims.  The victims denied being involved in any illegal activity and there was no evidence of such activity.    </a:t>
            </a:r>
          </a:p>
          <a:p>
            <a:r>
              <a:rPr lang="en-US" sz="1800" dirty="0">
                <a:latin typeface="Times New Roman" panose="02020603050405020304" pitchFamily="18" charset="0"/>
                <a:cs typeface="Times New Roman" panose="02020603050405020304" pitchFamily="18" charset="0"/>
              </a:rPr>
              <a:t>There were no investigative leads.</a:t>
            </a:r>
          </a:p>
        </p:txBody>
      </p:sp>
    </p:spTree>
    <p:extLst>
      <p:ext uri="{BB962C8B-B14F-4D97-AF65-F5344CB8AC3E}">
        <p14:creationId xmlns:p14="http://schemas.microsoft.com/office/powerpoint/2010/main" val="3165295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7DA8-861E-4A91-A6C3-6C33139C5045}"/>
              </a:ext>
            </a:extLst>
          </p:cNvPr>
          <p:cNvSpPr>
            <a:spLocks noGrp="1"/>
          </p:cNvSpPr>
          <p:nvPr>
            <p:ph type="title"/>
          </p:nvPr>
        </p:nvSpPr>
        <p:spPr/>
        <p:txBody>
          <a:bodyPr>
            <a:normAutofit/>
          </a:bodyPr>
          <a:lstStyle/>
          <a:p>
            <a:pPr algn="ctr"/>
            <a:r>
              <a:rPr lang="en-US" b="1" dirty="0">
                <a:latin typeface="Times New Roman" panose="02020603050405020304" pitchFamily="18" charset="0"/>
                <a:cs typeface="Times New Roman" panose="02020603050405020304" pitchFamily="18" charset="0"/>
              </a:rPr>
              <a:t>Google RLH search warrant for multiple locations</a:t>
            </a:r>
          </a:p>
        </p:txBody>
      </p:sp>
      <p:sp>
        <p:nvSpPr>
          <p:cNvPr id="3" name="Content Placeholder 2">
            <a:extLst>
              <a:ext uri="{FF2B5EF4-FFF2-40B4-BE49-F238E27FC236}">
                <a16:creationId xmlns:a16="http://schemas.microsoft.com/office/drawing/2014/main" id="{E28FB9A4-0288-47F4-A418-6BD2B49C691E}"/>
              </a:ext>
            </a:extLst>
          </p:cNvPr>
          <p:cNvSpPr>
            <a:spLocks noGrp="1"/>
          </p:cNvSpPr>
          <p:nvPr>
            <p:ph idx="1"/>
          </p:nvPr>
        </p:nvSpPr>
        <p:spPr/>
        <p:txBody>
          <a:bodyPr/>
          <a:lstStyle/>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Same process as a RLH search warrant for one location.</a:t>
            </a:r>
          </a:p>
          <a:p>
            <a:r>
              <a:rPr lang="en-US" dirty="0">
                <a:latin typeface="Times New Roman" panose="02020603050405020304" pitchFamily="18" charset="0"/>
                <a:cs typeface="Times New Roman" panose="02020603050405020304" pitchFamily="18" charset="0"/>
              </a:rPr>
              <a:t>I have not received the results yet.  However, I’m told that if the same device appears in multiple locations, that device will by identified by the same UI in each location.</a:t>
            </a:r>
          </a:p>
        </p:txBody>
      </p:sp>
    </p:spTree>
    <p:extLst>
      <p:ext uri="{BB962C8B-B14F-4D97-AF65-F5344CB8AC3E}">
        <p14:creationId xmlns:p14="http://schemas.microsoft.com/office/powerpoint/2010/main" val="2276137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679C84-BB40-4F3E-B0CF-704606BA0DA2}"/>
              </a:ext>
            </a:extLst>
          </p:cNvPr>
          <p:cNvPicPr>
            <a:picLocks noChangeAspect="1"/>
          </p:cNvPicPr>
          <p:nvPr/>
        </p:nvPicPr>
        <p:blipFill>
          <a:blip r:embed="rId2"/>
          <a:stretch>
            <a:fillRect/>
          </a:stretch>
        </p:blipFill>
        <p:spPr>
          <a:xfrm>
            <a:off x="3434013" y="0"/>
            <a:ext cx="5323974" cy="6858000"/>
          </a:xfrm>
          <a:prstGeom prst="rect">
            <a:avLst/>
          </a:prstGeom>
        </p:spPr>
      </p:pic>
    </p:spTree>
    <p:extLst>
      <p:ext uri="{BB962C8B-B14F-4D97-AF65-F5344CB8AC3E}">
        <p14:creationId xmlns:p14="http://schemas.microsoft.com/office/powerpoint/2010/main" val="2897470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836B61-78D3-4897-8A88-A099C3E544EA}"/>
              </a:ext>
            </a:extLst>
          </p:cNvPr>
          <p:cNvPicPr>
            <a:picLocks noChangeAspect="1"/>
          </p:cNvPicPr>
          <p:nvPr/>
        </p:nvPicPr>
        <p:blipFill>
          <a:blip r:embed="rId2"/>
          <a:stretch>
            <a:fillRect/>
          </a:stretch>
        </p:blipFill>
        <p:spPr>
          <a:xfrm>
            <a:off x="3296213" y="0"/>
            <a:ext cx="5599574" cy="6858000"/>
          </a:xfrm>
          <a:prstGeom prst="rect">
            <a:avLst/>
          </a:prstGeom>
        </p:spPr>
      </p:pic>
    </p:spTree>
    <p:extLst>
      <p:ext uri="{BB962C8B-B14F-4D97-AF65-F5344CB8AC3E}">
        <p14:creationId xmlns:p14="http://schemas.microsoft.com/office/powerpoint/2010/main" val="3098414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36CD86-B8F8-41C8-821B-91C0C9609A59}"/>
              </a:ext>
            </a:extLst>
          </p:cNvPr>
          <p:cNvPicPr>
            <a:picLocks noChangeAspect="1"/>
          </p:cNvPicPr>
          <p:nvPr/>
        </p:nvPicPr>
        <p:blipFill>
          <a:blip r:embed="rId2"/>
          <a:stretch>
            <a:fillRect/>
          </a:stretch>
        </p:blipFill>
        <p:spPr>
          <a:xfrm>
            <a:off x="3175992" y="0"/>
            <a:ext cx="5840016" cy="6858000"/>
          </a:xfrm>
          <a:prstGeom prst="rect">
            <a:avLst/>
          </a:prstGeom>
        </p:spPr>
      </p:pic>
    </p:spTree>
    <p:extLst>
      <p:ext uri="{BB962C8B-B14F-4D97-AF65-F5344CB8AC3E}">
        <p14:creationId xmlns:p14="http://schemas.microsoft.com/office/powerpoint/2010/main" val="455462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51560"/>
          </a:xfrm>
        </p:spPr>
        <p:txBody>
          <a:bodyPr>
            <a:normAutofit/>
          </a:bodyPr>
          <a:lstStyle/>
          <a:p>
            <a:pPr algn="ctr"/>
            <a:r>
              <a:rPr lang="en-US" b="1" dirty="0">
                <a:latin typeface="Times New Roman" panose="02020603050405020304" pitchFamily="18" charset="0"/>
                <a:cs typeface="Times New Roman" panose="02020603050405020304" pitchFamily="18" charset="0"/>
              </a:rPr>
              <a:t>Potential pitfalls/disadvantages</a:t>
            </a:r>
          </a:p>
        </p:txBody>
      </p:sp>
      <p:sp>
        <p:nvSpPr>
          <p:cNvPr id="3" name="Content Placeholder 2"/>
          <p:cNvSpPr>
            <a:spLocks noGrp="1"/>
          </p:cNvSpPr>
          <p:nvPr>
            <p:ph idx="1"/>
          </p:nvPr>
        </p:nvSpPr>
        <p:spPr>
          <a:xfrm>
            <a:off x="1371600" y="1655064"/>
            <a:ext cx="9601200" cy="4212336"/>
          </a:xfrm>
        </p:spPr>
        <p:txBody>
          <a:bodyPr>
            <a:normAutofit fontScale="70000" lnSpcReduction="20000"/>
          </a:bodyPr>
          <a:lstStyle/>
          <a:p>
            <a:r>
              <a:rPr lang="en-US" sz="2900" dirty="0">
                <a:latin typeface="Times New Roman" panose="02020603050405020304" pitchFamily="18" charset="0"/>
                <a:cs typeface="Times New Roman" panose="02020603050405020304" pitchFamily="18" charset="0"/>
              </a:rPr>
              <a:t>Depending on the facts of your case, I would suggest limiting the size of the geographical area you select.</a:t>
            </a:r>
          </a:p>
          <a:p>
            <a:pPr marL="0" indent="0">
              <a:buNone/>
            </a:pPr>
            <a:r>
              <a:rPr lang="en-US" sz="2900" dirty="0">
                <a:latin typeface="Times New Roman" panose="02020603050405020304" pitchFamily="18" charset="0"/>
                <a:cs typeface="Times New Roman" panose="02020603050405020304" pitchFamily="18" charset="0"/>
              </a:rPr>
              <a:t>           -  </a:t>
            </a:r>
            <a:r>
              <a:rPr lang="en-US" sz="2900" i="1" dirty="0">
                <a:latin typeface="Times New Roman" panose="02020603050405020304" pitchFamily="18" charset="0"/>
                <a:cs typeface="Times New Roman" panose="02020603050405020304" pitchFamily="18" charset="0"/>
              </a:rPr>
              <a:t>A large populous geographical area will overburden you with data, which has the 	potential to muddy the waters.</a:t>
            </a:r>
          </a:p>
          <a:p>
            <a:r>
              <a:rPr lang="en-US" sz="2900" dirty="0">
                <a:latin typeface="Times New Roman" panose="02020603050405020304" pitchFamily="18" charset="0"/>
                <a:cs typeface="Times New Roman" panose="02020603050405020304" pitchFamily="18" charset="0"/>
              </a:rPr>
              <a:t>If you want more useful information in Step #1, I suggest increasing the time period.  This will allow you to evaluate data points based on the timeframe and the suspects known path of travel.</a:t>
            </a:r>
          </a:p>
          <a:p>
            <a:r>
              <a:rPr lang="en-US" sz="2900" dirty="0">
                <a:latin typeface="Times New Roman" panose="02020603050405020304" pitchFamily="18" charset="0"/>
                <a:cs typeface="Times New Roman" panose="02020603050405020304" pitchFamily="18" charset="0"/>
              </a:rPr>
              <a:t>I would avoid using a reverse location history search if you do not have a defined time period.</a:t>
            </a:r>
          </a:p>
          <a:p>
            <a:r>
              <a:rPr lang="en-US" sz="2900" dirty="0">
                <a:latin typeface="Times New Roman" panose="02020603050405020304" pitchFamily="18" charset="0"/>
                <a:cs typeface="Times New Roman" panose="02020603050405020304" pitchFamily="18" charset="0"/>
              </a:rPr>
              <a:t>As in any investigation, the more known facts such as the amount of suspects, the suspects path of travel and a time frame for when the suspects were in and around the crime scene is obviously beneficial.</a:t>
            </a:r>
          </a:p>
          <a:p>
            <a:r>
              <a:rPr lang="en-US" sz="2900" dirty="0">
                <a:latin typeface="Times New Roman" panose="02020603050405020304" pitchFamily="18" charset="0"/>
                <a:cs typeface="Times New Roman" panose="02020603050405020304" pitchFamily="18" charset="0"/>
              </a:rPr>
              <a:t>If your suspect(s) aren’t using an Android device or using an Android device without the location services enabled, a reverse location history search will be useless.</a:t>
            </a:r>
          </a:p>
          <a:p>
            <a:pPr marL="0" indent="0">
              <a:buNone/>
            </a:pPr>
            <a:endParaRPr lang="en-US" sz="29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7189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Advantages</a:t>
            </a:r>
          </a:p>
        </p:txBody>
      </p:sp>
      <p:sp>
        <p:nvSpPr>
          <p:cNvPr id="3" name="Content Placeholder 2"/>
          <p:cNvSpPr>
            <a:spLocks noGrp="1"/>
          </p:cNvSpPr>
          <p:nvPr>
            <p:ph idx="1"/>
          </p:nvPr>
        </p:nvSpPr>
        <p:spPr>
          <a:xfrm>
            <a:off x="1371600" y="1673352"/>
            <a:ext cx="9601200" cy="4194048"/>
          </a:xfrm>
        </p:spPr>
        <p:txBody>
          <a:bodyPr>
            <a:normAutofit/>
          </a:bodyPr>
          <a:lstStyle/>
          <a:p>
            <a:r>
              <a:rPr lang="en-US" dirty="0">
                <a:latin typeface="Times New Roman" panose="02020603050405020304" pitchFamily="18" charset="0"/>
                <a:cs typeface="Times New Roman" panose="02020603050405020304" pitchFamily="18" charset="0"/>
              </a:rPr>
              <a:t>If you have multiple suspects and a known time period the suspects were in and around the crime scene, you should consider using a reverse location history search. </a:t>
            </a:r>
          </a:p>
          <a:p>
            <a:r>
              <a:rPr lang="en-US" dirty="0">
                <a:latin typeface="Times New Roman" panose="02020603050405020304" pitchFamily="18" charset="0"/>
                <a:cs typeface="Times New Roman" panose="02020603050405020304" pitchFamily="18" charset="0"/>
              </a:rPr>
              <a:t>Although a reverse location history search can be thought of as a cell tower dump, it is not that at all.</a:t>
            </a:r>
          </a:p>
          <a:p>
            <a:pPr lvl="1">
              <a:buFontTx/>
              <a:buChar char="-"/>
            </a:pPr>
            <a:r>
              <a:rPr lang="en-US" dirty="0">
                <a:latin typeface="Times New Roman" panose="02020603050405020304" pitchFamily="18" charset="0"/>
                <a:cs typeface="Times New Roman" panose="02020603050405020304" pitchFamily="18" charset="0"/>
              </a:rPr>
              <a:t>Google provides </a:t>
            </a:r>
            <a:r>
              <a:rPr lang="en-US" dirty="0" err="1">
                <a:latin typeface="Times New Roman" panose="02020603050405020304" pitchFamily="18" charset="0"/>
                <a:cs typeface="Times New Roman" panose="02020603050405020304" pitchFamily="18" charset="0"/>
              </a:rPr>
              <a:t>lat</a:t>
            </a:r>
            <a:r>
              <a:rPr lang="en-US" dirty="0">
                <a:latin typeface="Times New Roman" panose="02020603050405020304" pitchFamily="18" charset="0"/>
                <a:cs typeface="Times New Roman" panose="02020603050405020304" pitchFamily="18" charset="0"/>
              </a:rPr>
              <a:t>/long coordinates which are much more precise than a phone pinging off of a cell tower.  This allows you to narrow in on who your suspects are.</a:t>
            </a:r>
          </a:p>
          <a:p>
            <a:r>
              <a:rPr lang="en-US" dirty="0">
                <a:latin typeface="Times New Roman" panose="02020603050405020304" pitchFamily="18" charset="0"/>
                <a:cs typeface="Times New Roman" panose="02020603050405020304" pitchFamily="18" charset="0"/>
              </a:rPr>
              <a:t>Develop investigative leads with a fairly simple process.  </a:t>
            </a:r>
          </a:p>
          <a:p>
            <a:r>
              <a:rPr lang="en-US" dirty="0">
                <a:latin typeface="Times New Roman" panose="02020603050405020304" pitchFamily="18" charset="0"/>
                <a:cs typeface="Times New Roman" panose="02020603050405020304" pitchFamily="18" charset="0"/>
              </a:rPr>
              <a:t>Google provided me with all three steps in the matter of 7 days. </a:t>
            </a:r>
          </a:p>
        </p:txBody>
      </p:sp>
    </p:spTree>
    <p:extLst>
      <p:ext uri="{BB962C8B-B14F-4D97-AF65-F5344CB8AC3E}">
        <p14:creationId xmlns:p14="http://schemas.microsoft.com/office/powerpoint/2010/main" val="3005415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3444-16AC-4E64-94EC-D5BFFAA11042}"/>
              </a:ext>
            </a:extLst>
          </p:cNvPr>
          <p:cNvSpPr>
            <a:spLocks noGrp="1"/>
          </p:cNvSpPr>
          <p:nvPr>
            <p:ph type="title"/>
          </p:nvPr>
        </p:nvSpPr>
        <p:spPr>
          <a:xfrm>
            <a:off x="1371600" y="685799"/>
            <a:ext cx="9601200" cy="5538831"/>
          </a:xfrm>
        </p:spPr>
        <p:txBody>
          <a:bodyPr>
            <a:normAutofit/>
          </a:bodyPr>
          <a:lstStyle/>
          <a:p>
            <a:pPr algn="ctr"/>
            <a:br>
              <a:rPr lang="en-US" dirty="0"/>
            </a:br>
            <a:br>
              <a:rPr lang="en-US" dirty="0"/>
            </a:br>
            <a:r>
              <a:rPr lang="en-US" dirty="0"/>
              <a:t>Det. Dave Manion </a:t>
            </a:r>
            <a:br>
              <a:rPr lang="en-US" dirty="0"/>
            </a:br>
            <a:r>
              <a:rPr lang="en-US" dirty="0"/>
              <a:t>San Mateo PD</a:t>
            </a:r>
            <a:br>
              <a:rPr lang="en-US" dirty="0"/>
            </a:br>
            <a:r>
              <a:rPr lang="en-US" dirty="0"/>
              <a:t>650-504-7568</a:t>
            </a:r>
            <a:br>
              <a:rPr lang="en-US" dirty="0"/>
            </a:br>
            <a:r>
              <a:rPr lang="en-US" dirty="0"/>
              <a:t>dmanion@cityofsanmateo.org</a:t>
            </a:r>
          </a:p>
        </p:txBody>
      </p:sp>
    </p:spTree>
    <p:extLst>
      <p:ext uri="{BB962C8B-B14F-4D97-AF65-F5344CB8AC3E}">
        <p14:creationId xmlns:p14="http://schemas.microsoft.com/office/powerpoint/2010/main" val="1088503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2505F-16E1-4F8D-A7A8-0B437B19D09F}"/>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Overview of Scene</a:t>
            </a:r>
          </a:p>
        </p:txBody>
      </p:sp>
      <p:pic>
        <p:nvPicPr>
          <p:cNvPr id="4" name="Content Placeholder 3">
            <a:extLst>
              <a:ext uri="{FF2B5EF4-FFF2-40B4-BE49-F238E27FC236}">
                <a16:creationId xmlns:a16="http://schemas.microsoft.com/office/drawing/2014/main" id="{1593FD10-7085-4CA9-A53F-EC9D14B98108}"/>
              </a:ext>
            </a:extLst>
          </p:cNvPr>
          <p:cNvPicPr>
            <a:picLocks noGrp="1" noChangeAspect="1"/>
          </p:cNvPicPr>
          <p:nvPr>
            <p:ph idx="1"/>
          </p:nvPr>
        </p:nvPicPr>
        <p:blipFill>
          <a:blip r:embed="rId2"/>
          <a:stretch>
            <a:fillRect/>
          </a:stretch>
        </p:blipFill>
        <p:spPr>
          <a:xfrm>
            <a:off x="2327564" y="1699491"/>
            <a:ext cx="8492836" cy="4581236"/>
          </a:xfrm>
          <a:prstGeom prst="rect">
            <a:avLst/>
          </a:prstGeom>
        </p:spPr>
      </p:pic>
    </p:spTree>
    <p:extLst>
      <p:ext uri="{BB962C8B-B14F-4D97-AF65-F5344CB8AC3E}">
        <p14:creationId xmlns:p14="http://schemas.microsoft.com/office/powerpoint/2010/main" val="1338106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AEBC14-E3BE-4AD9-ABB8-7973F6FC4419}"/>
              </a:ext>
            </a:extLst>
          </p:cNvPr>
          <p:cNvPicPr>
            <a:picLocks noChangeAspect="1"/>
          </p:cNvPicPr>
          <p:nvPr/>
        </p:nvPicPr>
        <p:blipFill>
          <a:blip r:embed="rId2"/>
          <a:stretch>
            <a:fillRect/>
          </a:stretch>
        </p:blipFill>
        <p:spPr>
          <a:xfrm>
            <a:off x="3009900" y="1577130"/>
            <a:ext cx="6172200" cy="4728419"/>
          </a:xfrm>
          <a:prstGeom prst="rect">
            <a:avLst/>
          </a:prstGeom>
        </p:spPr>
      </p:pic>
      <p:sp>
        <p:nvSpPr>
          <p:cNvPr id="4" name="TextBox 3">
            <a:extLst>
              <a:ext uri="{FF2B5EF4-FFF2-40B4-BE49-F238E27FC236}">
                <a16:creationId xmlns:a16="http://schemas.microsoft.com/office/drawing/2014/main" id="{2E2515BF-B9D8-4114-8710-6E76F19D5E9D}"/>
              </a:ext>
            </a:extLst>
          </p:cNvPr>
          <p:cNvSpPr txBox="1"/>
          <p:nvPr/>
        </p:nvSpPr>
        <p:spPr>
          <a:xfrm>
            <a:off x="3009900" y="763398"/>
            <a:ext cx="5957931"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At 0820 hours the suspect vehicle drove northbound passed the victims’ residence</a:t>
            </a:r>
          </a:p>
        </p:txBody>
      </p:sp>
    </p:spTree>
    <p:extLst>
      <p:ext uri="{BB962C8B-B14F-4D97-AF65-F5344CB8AC3E}">
        <p14:creationId xmlns:p14="http://schemas.microsoft.com/office/powerpoint/2010/main" val="1830818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79D256-8754-4F85-8D8B-0111A00423A9}"/>
              </a:ext>
            </a:extLst>
          </p:cNvPr>
          <p:cNvPicPr>
            <a:picLocks noChangeAspect="1"/>
          </p:cNvPicPr>
          <p:nvPr/>
        </p:nvPicPr>
        <p:blipFill>
          <a:blip r:embed="rId2"/>
          <a:stretch>
            <a:fillRect/>
          </a:stretch>
        </p:blipFill>
        <p:spPr>
          <a:xfrm>
            <a:off x="1126836" y="1422124"/>
            <a:ext cx="4969164" cy="4147115"/>
          </a:xfrm>
          <a:prstGeom prst="rect">
            <a:avLst/>
          </a:prstGeom>
        </p:spPr>
      </p:pic>
      <p:sp>
        <p:nvSpPr>
          <p:cNvPr id="3" name="TextBox 2">
            <a:extLst>
              <a:ext uri="{FF2B5EF4-FFF2-40B4-BE49-F238E27FC236}">
                <a16:creationId xmlns:a16="http://schemas.microsoft.com/office/drawing/2014/main" id="{5A3CB3F4-3624-4B80-BC06-8726F9392811}"/>
              </a:ext>
            </a:extLst>
          </p:cNvPr>
          <p:cNvSpPr txBox="1"/>
          <p:nvPr/>
        </p:nvSpPr>
        <p:spPr>
          <a:xfrm>
            <a:off x="1200727" y="471055"/>
            <a:ext cx="4719782" cy="830997"/>
          </a:xfrm>
          <a:prstGeom prst="rect">
            <a:avLst/>
          </a:prstGeom>
          <a:noFill/>
        </p:spPr>
        <p:txBody>
          <a:bodyPr wrap="square" rtlCol="0">
            <a:spAutoFit/>
          </a:bodyPr>
          <a:lstStyle/>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At 0823 hours the suspects are dropped off in a parking lot across the street from the victim’s residence.</a:t>
            </a:r>
          </a:p>
        </p:txBody>
      </p:sp>
      <p:pic>
        <p:nvPicPr>
          <p:cNvPr id="5" name="Picture 4">
            <a:extLst>
              <a:ext uri="{FF2B5EF4-FFF2-40B4-BE49-F238E27FC236}">
                <a16:creationId xmlns:a16="http://schemas.microsoft.com/office/drawing/2014/main" id="{86D65D9C-2F71-416E-912F-A0AC9F51FECB}"/>
              </a:ext>
            </a:extLst>
          </p:cNvPr>
          <p:cNvPicPr>
            <a:picLocks noChangeAspect="1"/>
          </p:cNvPicPr>
          <p:nvPr/>
        </p:nvPicPr>
        <p:blipFill>
          <a:blip r:embed="rId3"/>
          <a:stretch>
            <a:fillRect/>
          </a:stretch>
        </p:blipFill>
        <p:spPr>
          <a:xfrm>
            <a:off x="6257925" y="1422124"/>
            <a:ext cx="5527675" cy="4147115"/>
          </a:xfrm>
          <a:prstGeom prst="rect">
            <a:avLst/>
          </a:prstGeom>
        </p:spPr>
      </p:pic>
      <p:sp>
        <p:nvSpPr>
          <p:cNvPr id="8" name="TextBox 7">
            <a:extLst>
              <a:ext uri="{FF2B5EF4-FFF2-40B4-BE49-F238E27FC236}">
                <a16:creationId xmlns:a16="http://schemas.microsoft.com/office/drawing/2014/main" id="{191A095E-1688-45FE-8DB1-14C457552D42}"/>
              </a:ext>
            </a:extLst>
          </p:cNvPr>
          <p:cNvSpPr txBox="1"/>
          <p:nvPr/>
        </p:nvSpPr>
        <p:spPr>
          <a:xfrm>
            <a:off x="6467912" y="545284"/>
            <a:ext cx="4719782"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At 0826 hours the suspects walked down a driveway of an apartment complex that parallels the victim’s residence.</a:t>
            </a:r>
          </a:p>
        </p:txBody>
      </p:sp>
    </p:spTree>
    <p:extLst>
      <p:ext uri="{BB962C8B-B14F-4D97-AF65-F5344CB8AC3E}">
        <p14:creationId xmlns:p14="http://schemas.microsoft.com/office/powerpoint/2010/main" val="509605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CED1AF-1DA6-4B81-8001-599091A3ED88}"/>
              </a:ext>
            </a:extLst>
          </p:cNvPr>
          <p:cNvPicPr>
            <a:picLocks noChangeAspect="1"/>
          </p:cNvPicPr>
          <p:nvPr/>
        </p:nvPicPr>
        <p:blipFill>
          <a:blip r:embed="rId2"/>
          <a:stretch>
            <a:fillRect/>
          </a:stretch>
        </p:blipFill>
        <p:spPr>
          <a:xfrm>
            <a:off x="2795587" y="1219201"/>
            <a:ext cx="6600825" cy="5070763"/>
          </a:xfrm>
          <a:prstGeom prst="rect">
            <a:avLst/>
          </a:prstGeom>
        </p:spPr>
      </p:pic>
      <p:sp>
        <p:nvSpPr>
          <p:cNvPr id="4" name="TextBox 3">
            <a:extLst>
              <a:ext uri="{FF2B5EF4-FFF2-40B4-BE49-F238E27FC236}">
                <a16:creationId xmlns:a16="http://schemas.microsoft.com/office/drawing/2014/main" id="{B51AD7E1-AFBA-4F19-AD98-087CDBDF5E3D}"/>
              </a:ext>
            </a:extLst>
          </p:cNvPr>
          <p:cNvSpPr txBox="1"/>
          <p:nvPr/>
        </p:nvSpPr>
        <p:spPr>
          <a:xfrm>
            <a:off x="3749964" y="637309"/>
            <a:ext cx="532014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At 0856 hours the suspect vehicle fled the scene</a:t>
            </a:r>
          </a:p>
        </p:txBody>
      </p:sp>
    </p:spTree>
    <p:extLst>
      <p:ext uri="{BB962C8B-B14F-4D97-AF65-F5344CB8AC3E}">
        <p14:creationId xmlns:p14="http://schemas.microsoft.com/office/powerpoint/2010/main" val="2619935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72F4-FDB2-418D-BD47-FE69F69F89B9}"/>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 did I know?</a:t>
            </a:r>
          </a:p>
        </p:txBody>
      </p:sp>
      <p:sp>
        <p:nvSpPr>
          <p:cNvPr id="3" name="Content Placeholder 2">
            <a:extLst>
              <a:ext uri="{FF2B5EF4-FFF2-40B4-BE49-F238E27FC236}">
                <a16:creationId xmlns:a16="http://schemas.microsoft.com/office/drawing/2014/main" id="{476F3448-E954-4693-B1C3-1FD8961130A7}"/>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Four suspects</a:t>
            </a:r>
          </a:p>
          <a:p>
            <a:r>
              <a:rPr lang="en-US" dirty="0">
                <a:latin typeface="Times New Roman" panose="02020603050405020304" pitchFamily="18" charset="0"/>
                <a:cs typeface="Times New Roman" panose="02020603050405020304" pitchFamily="18" charset="0"/>
              </a:rPr>
              <a:t>In and around 2059 S Delaware St for 36 minutes (0820 hours to 0856 hours)</a:t>
            </a:r>
          </a:p>
          <a:p>
            <a:r>
              <a:rPr lang="en-US" dirty="0">
                <a:latin typeface="Times New Roman" panose="02020603050405020304" pitchFamily="18" charset="0"/>
                <a:cs typeface="Times New Roman" panose="02020603050405020304" pitchFamily="18" charset="0"/>
              </a:rPr>
              <a:t>Gray Chevy </a:t>
            </a:r>
            <a:r>
              <a:rPr lang="en-US" dirty="0" err="1">
                <a:latin typeface="Times New Roman" panose="02020603050405020304" pitchFamily="18" charset="0"/>
                <a:cs typeface="Times New Roman" panose="02020603050405020304" pitchFamily="18" charset="0"/>
              </a:rPr>
              <a:t>Cruze</a:t>
            </a:r>
            <a:r>
              <a:rPr lang="en-US" dirty="0">
                <a:latin typeface="Times New Roman" panose="02020603050405020304" pitchFamily="18" charset="0"/>
                <a:cs typeface="Times New Roman" panose="02020603050405020304" pitchFamily="18" charset="0"/>
              </a:rPr>
              <a:t> was the suspect vehicle</a:t>
            </a:r>
          </a:p>
          <a:p>
            <a:r>
              <a:rPr lang="en-US" dirty="0">
                <a:latin typeface="Times New Roman" panose="02020603050405020304" pitchFamily="18" charset="0"/>
                <a:cs typeface="Times New Roman" panose="02020603050405020304" pitchFamily="18" charset="0"/>
              </a:rPr>
              <a:t>Traditional Investigative techniques had been exhausted</a:t>
            </a:r>
          </a:p>
          <a:p>
            <a:r>
              <a:rPr lang="en-US" dirty="0">
                <a:latin typeface="Times New Roman" panose="02020603050405020304" pitchFamily="18" charset="0"/>
                <a:cs typeface="Times New Roman" panose="02020603050405020304" pitchFamily="18" charset="0"/>
              </a:rPr>
              <a:t>My knowledge regarding Google’s collection of location history for Android devices</a:t>
            </a:r>
          </a:p>
          <a:p>
            <a:pPr marL="530352" lvl="1" indent="0">
              <a:buNone/>
            </a:pPr>
            <a:r>
              <a:rPr lang="en-US" dirty="0">
                <a:latin typeface="Times New Roman" panose="02020603050405020304" pitchFamily="18" charset="0"/>
                <a:cs typeface="Times New Roman" panose="02020603050405020304" pitchFamily="18" charset="0"/>
              </a:rPr>
              <a:t>- Traditionally Google can provide location history for an Android device with a known Gmail account and/or IMEI number.</a:t>
            </a:r>
          </a:p>
        </p:txBody>
      </p:sp>
    </p:spTree>
    <p:extLst>
      <p:ext uri="{BB962C8B-B14F-4D97-AF65-F5344CB8AC3E}">
        <p14:creationId xmlns:p14="http://schemas.microsoft.com/office/powerpoint/2010/main" val="2314337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767" y="241183"/>
            <a:ext cx="9601200" cy="723551"/>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What’s Next?</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599" y="2286000"/>
            <a:ext cx="9810925" cy="4047688"/>
          </a:xfrm>
        </p:spPr>
        <p:txBody>
          <a:bodyPr>
            <a:normAutofit/>
          </a:bodyPr>
          <a:lstStyle/>
          <a:p>
            <a:r>
              <a:rPr lang="en-US" dirty="0">
                <a:latin typeface="Times New Roman" panose="02020603050405020304" pitchFamily="18" charset="0"/>
                <a:cs typeface="Times New Roman" panose="02020603050405020304" pitchFamily="18" charset="0"/>
              </a:rPr>
              <a:t>Google collects location history information for Android devices with location services enabled and a Gmail address.  </a:t>
            </a:r>
          </a:p>
          <a:p>
            <a:r>
              <a:rPr lang="en-US" dirty="0">
                <a:latin typeface="Times New Roman" panose="02020603050405020304" pitchFamily="18" charset="0"/>
                <a:cs typeface="Times New Roman" panose="02020603050405020304" pitchFamily="18" charset="0"/>
              </a:rPr>
              <a:t>Google location history information is more commonly used when there is a known suspect.</a:t>
            </a:r>
          </a:p>
          <a:p>
            <a:r>
              <a:rPr lang="en-US" dirty="0">
                <a:latin typeface="Times New Roman" panose="02020603050405020304" pitchFamily="18" charset="0"/>
                <a:cs typeface="Times New Roman" panose="02020603050405020304" pitchFamily="18" charset="0"/>
              </a:rPr>
              <a:t>Simply stated Google searches a defined area and timeframe for location history data within those parameters.  The search can include one location or multiple locations.</a:t>
            </a:r>
          </a:p>
          <a:p>
            <a:pPr marL="530352" lvl="1" indent="0">
              <a:buNone/>
            </a:pPr>
            <a:r>
              <a:rPr lang="en-US" b="1" dirty="0">
                <a:latin typeface="Times New Roman" panose="02020603050405020304" pitchFamily="18" charset="0"/>
                <a:cs typeface="Times New Roman" panose="02020603050405020304" pitchFamily="18" charset="0"/>
              </a:rPr>
              <a:t>Traditional Investigation:</a:t>
            </a:r>
          </a:p>
          <a:p>
            <a:pPr lvl="1"/>
            <a:r>
              <a:rPr lang="en-US" dirty="0" err="1">
                <a:latin typeface="Times New Roman" panose="02020603050405020304" pitchFamily="18" charset="0"/>
                <a:cs typeface="Times New Roman" panose="02020603050405020304" pitchFamily="18" charset="0"/>
              </a:rPr>
              <a:t>Dmanion</a:t>
            </a:r>
            <a:r>
              <a:rPr lang="en-US" dirty="0">
                <a:latin typeface="Times New Roman" panose="02020603050405020304" pitchFamily="18" charset="0"/>
                <a:cs typeface="Times New Roman" panose="02020603050405020304" pitchFamily="18" charset="0"/>
              </a:rPr>
              <a:t> @gmail.com                        Date/Time                         Location History</a:t>
            </a:r>
          </a:p>
          <a:p>
            <a:pPr marL="530352" lvl="1" indent="0">
              <a:buNone/>
            </a:pPr>
            <a:endParaRPr lang="en-US" dirty="0">
              <a:latin typeface="Times New Roman" panose="02020603050405020304" pitchFamily="18" charset="0"/>
              <a:cs typeface="Times New Roman" panose="02020603050405020304" pitchFamily="18" charset="0"/>
            </a:endParaRPr>
          </a:p>
          <a:p>
            <a:pPr marL="530352" lvl="1" indent="0">
              <a:buNone/>
            </a:pPr>
            <a:r>
              <a:rPr lang="en-US" b="1" dirty="0">
                <a:latin typeface="Times New Roman" panose="02020603050405020304" pitchFamily="18" charset="0"/>
                <a:cs typeface="Times New Roman" panose="02020603050405020304" pitchFamily="18" charset="0"/>
              </a:rPr>
              <a:t>Reverse Location History:</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    ???????????????                           Date/Time                     Geographical Location</a:t>
            </a:r>
          </a:p>
        </p:txBody>
      </p:sp>
      <p:sp>
        <p:nvSpPr>
          <p:cNvPr id="4" name="Arrow: Right 3">
            <a:extLst>
              <a:ext uri="{FF2B5EF4-FFF2-40B4-BE49-F238E27FC236}">
                <a16:creationId xmlns:a16="http://schemas.microsoft.com/office/drawing/2014/main" id="{53C4B334-CC29-42D4-A52A-26D782BF2C76}"/>
              </a:ext>
            </a:extLst>
          </p:cNvPr>
          <p:cNvSpPr/>
          <p:nvPr/>
        </p:nvSpPr>
        <p:spPr>
          <a:xfrm>
            <a:off x="4999841" y="4832057"/>
            <a:ext cx="671119" cy="369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F7B9EDEE-13CA-44A8-BE09-444E10498AB0}"/>
              </a:ext>
            </a:extLst>
          </p:cNvPr>
          <p:cNvSpPr/>
          <p:nvPr/>
        </p:nvSpPr>
        <p:spPr>
          <a:xfrm>
            <a:off x="7755622" y="4832056"/>
            <a:ext cx="671119" cy="369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9881BC36-0E31-4E5E-8E4C-0DC4BE1A5AF6}"/>
              </a:ext>
            </a:extLst>
          </p:cNvPr>
          <p:cNvSpPr/>
          <p:nvPr/>
        </p:nvSpPr>
        <p:spPr>
          <a:xfrm rot="10800000">
            <a:off x="7713679" y="5857611"/>
            <a:ext cx="671119" cy="369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803B8375-981E-479E-B9C5-D87DF192BB7F}"/>
              </a:ext>
            </a:extLst>
          </p:cNvPr>
          <p:cNvSpPr/>
          <p:nvPr/>
        </p:nvSpPr>
        <p:spPr>
          <a:xfrm rot="10800000">
            <a:off x="4932732" y="5857612"/>
            <a:ext cx="671119" cy="369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8D43B7B-947C-4E79-8EA5-CAE0C1A1FB8E}"/>
              </a:ext>
            </a:extLst>
          </p:cNvPr>
          <p:cNvSpPr txBox="1"/>
          <p:nvPr/>
        </p:nvSpPr>
        <p:spPr>
          <a:xfrm>
            <a:off x="1893813" y="1207825"/>
            <a:ext cx="8766495" cy="646331"/>
          </a:xfrm>
          <a:prstGeom prst="rect">
            <a:avLst/>
          </a:prstGeom>
          <a:noFill/>
        </p:spPr>
        <p:txBody>
          <a:bodyPr wrap="square" rtlCol="0">
            <a:spAutoFit/>
          </a:bodyPr>
          <a:lstStyle/>
          <a:p>
            <a:pPr algn="ctr"/>
            <a:r>
              <a:rPr lang="en-US" sz="3600" b="1" i="1" dirty="0">
                <a:latin typeface="Times New Roman" panose="02020603050405020304" pitchFamily="18" charset="0"/>
                <a:cs typeface="Times New Roman" panose="02020603050405020304" pitchFamily="18" charset="0"/>
              </a:rPr>
              <a:t>Google Reverse Location History</a:t>
            </a:r>
          </a:p>
        </p:txBody>
      </p:sp>
    </p:spTree>
    <p:extLst>
      <p:ext uri="{BB962C8B-B14F-4D97-AF65-F5344CB8AC3E}">
        <p14:creationId xmlns:p14="http://schemas.microsoft.com/office/powerpoint/2010/main" val="37909993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770</TotalTime>
  <Words>1291</Words>
  <Application>Microsoft Office PowerPoint</Application>
  <PresentationFormat>Widescreen</PresentationFormat>
  <Paragraphs>117</Paragraphs>
  <Slides>36</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0" baseType="lpstr">
      <vt:lpstr>Franklin Gothic Book</vt:lpstr>
      <vt:lpstr>Times New Roman</vt:lpstr>
      <vt:lpstr>Crop</vt:lpstr>
      <vt:lpstr>Acrobat Document</vt:lpstr>
      <vt:lpstr>GOOGLE  Reverse Location History  </vt:lpstr>
      <vt:lpstr>What is Going to be Covered</vt:lpstr>
      <vt:lpstr>Case Study to Provide Context to a Google Reverse Location History (RLH) SW</vt:lpstr>
      <vt:lpstr>Overview of Scene</vt:lpstr>
      <vt:lpstr>PowerPoint Presentation</vt:lpstr>
      <vt:lpstr>PowerPoint Presentation</vt:lpstr>
      <vt:lpstr>PowerPoint Presentation</vt:lpstr>
      <vt:lpstr>What did I know?</vt:lpstr>
      <vt:lpstr>What’s Next? </vt:lpstr>
      <vt:lpstr>Search Warrant Process</vt:lpstr>
      <vt:lpstr>PowerPoint Presentation</vt:lpstr>
      <vt:lpstr>Search Warrant Process</vt:lpstr>
      <vt:lpstr>APPENDIX “B”  Step #1</vt:lpstr>
      <vt:lpstr>PowerPoint Presentation</vt:lpstr>
      <vt:lpstr>APPENDIX “B” Step #2 (Contextual Data)</vt:lpstr>
      <vt:lpstr>PowerPoint Presentation</vt:lpstr>
      <vt:lpstr>APPENDIX “B” Step #3</vt:lpstr>
      <vt:lpstr>PowerPoint Presentation</vt:lpstr>
      <vt:lpstr>STEP #1 Data Return 97 Unique Device Ids with 253 location history points</vt:lpstr>
      <vt:lpstr>Step #1 Data Return</vt:lpstr>
      <vt:lpstr>Location History for UI #40</vt:lpstr>
      <vt:lpstr>Step #1 Data Return</vt:lpstr>
      <vt:lpstr>Step #2 Data Return</vt:lpstr>
      <vt:lpstr>Step #2 Data Return</vt:lpstr>
      <vt:lpstr>Example illustrating the usefulness of Contextual Data to exclude a UI</vt:lpstr>
      <vt:lpstr>Example illustrating the usefulness of Contextual Data to include a UI</vt:lpstr>
      <vt:lpstr>Step # 3  Subscriber Information</vt:lpstr>
      <vt:lpstr>Subscriber Information</vt:lpstr>
      <vt:lpstr>Results</vt:lpstr>
      <vt:lpstr>Google RLH search warrant for multiple locations</vt:lpstr>
      <vt:lpstr>PowerPoint Presentation</vt:lpstr>
      <vt:lpstr>PowerPoint Presentation</vt:lpstr>
      <vt:lpstr>PowerPoint Presentation</vt:lpstr>
      <vt:lpstr>Potential pitfalls/disadvantages</vt:lpstr>
      <vt:lpstr>Advantages</vt:lpstr>
      <vt:lpstr>  Det. Dave Manion  San Mateo PD 650-504-7568 dmanion@cityofsanmateo.org</vt:lpstr>
    </vt:vector>
  </TitlesOfParts>
  <Company>City of San Mateo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Reverse Location History  Search Warrant</dc:title>
  <dc:creator>Generic Account - Investigations</dc:creator>
  <cp:lastModifiedBy>David Manion</cp:lastModifiedBy>
  <cp:revision>64</cp:revision>
  <dcterms:created xsi:type="dcterms:W3CDTF">2018-05-18T00:10:44Z</dcterms:created>
  <dcterms:modified xsi:type="dcterms:W3CDTF">2018-10-02T21:31:07Z</dcterms:modified>
</cp:coreProperties>
</file>