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6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8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3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01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52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98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32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1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1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1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7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0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CABE65B-438D-444C-962E-C34A5BCB5B9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3741ABD-442B-4156-A7F3-5B62BC822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rxmclaughlin@smcgov.org" TargetMode="External"/><Relationship Id="rId7" Type="http://schemas.openxmlformats.org/officeDocument/2006/relationships/hyperlink" Target="mailto:jmartin@smcgov.org" TargetMode="External"/><Relationship Id="rId2" Type="http://schemas.openxmlformats.org/officeDocument/2006/relationships/hyperlink" Target="mailto:pvielman@smcgov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anderson@smcgov.org" TargetMode="External"/><Relationship Id="rId5" Type="http://schemas.openxmlformats.org/officeDocument/2006/relationships/hyperlink" Target="mailto:aalcantera@smcgov.org" TargetMode="External"/><Relationship Id="rId4" Type="http://schemas.openxmlformats.org/officeDocument/2006/relationships/hyperlink" Target="mailto:jgoethals@smcgov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378039"/>
            <a:ext cx="8825658" cy="229244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Violence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966693"/>
            <a:ext cx="8825658" cy="1672107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Writing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Helping Victims C.O.P.E </a:t>
            </a:r>
            <a:endParaRPr lang="en-US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0221" y="4477944"/>
            <a:ext cx="1457070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31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bservations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Demeanor of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Vic and Suspect 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Crying, shaking, distraught? 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Calm? 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Combative?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8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bservations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36800"/>
            <a:ext cx="8825659" cy="4072467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Visible Injuries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Non-Visible Injuries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Complaints of pain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Strangulation cases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 swallowing, sore throat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voice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 headedness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loss (“I don’t remember”)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5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bservations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79737"/>
            <a:ext cx="9842898" cy="428390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indicators of credibility/lack of credibility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Signs/symptoms of intoxication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Alcohol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Drugs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impaired do they seem?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73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35031"/>
            <a:ext cx="8761413" cy="706964"/>
          </a:xfrm>
        </p:spPr>
        <p:txBody>
          <a:bodyPr/>
          <a:lstStyle/>
          <a:p>
            <a:pPr algn="ctr"/>
            <a:r>
              <a:rPr lang="en-US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rior Violence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2367"/>
            <a:ext cx="10143523" cy="4171167"/>
          </a:xfrm>
        </p:spPr>
        <p:txBody>
          <a:bodyPr>
            <a:normAutofit fontScale="85000" lnSpcReduction="20000"/>
          </a:bodyPr>
          <a:lstStyle/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a picture of the relationship dynamics </a:t>
            </a: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 any prior violence mentioned by the victim </a:t>
            </a:r>
          </a:p>
          <a:p>
            <a:pPr lvl="1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reported – attempt to get police report numbers </a:t>
            </a:r>
          </a:p>
          <a:p>
            <a:pPr lvl="1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unreported – ask the victim if they have pics, or any other corroboration </a:t>
            </a:r>
          </a:p>
          <a:p>
            <a:pPr lvl="1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suspect in RIMS for DV contacts </a:t>
            </a:r>
          </a:p>
          <a:p>
            <a:pPr lvl="1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 about possible sex assault incidents </a:t>
            </a:r>
          </a:p>
          <a:p>
            <a:pPr lvl="2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Violence often transfers to sexual encounters </a:t>
            </a:r>
          </a:p>
          <a:p>
            <a:pPr lvl="2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don’t want surprises when it comes to sex assault claims </a:t>
            </a:r>
          </a:p>
          <a:p>
            <a:pPr marL="457200" lvl="1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more information about prior violence, the better! </a:t>
            </a:r>
            <a:endParaRPr lang="en-US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33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rior Violence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19867"/>
            <a:ext cx="9699313" cy="4216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this helpful?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Code 1109 – allows us to get in prior violence (within 10yrs) to prove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(i.e. because D did it then, he likely did it again now) 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 violence under EC 1109 = requires lower burden of proof (preponderance) </a:t>
            </a:r>
          </a:p>
          <a:p>
            <a:pPr lvl="3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*And, on a practical level, gives us a better picture of the relationship and potential dangers 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67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17107"/>
            <a:ext cx="9817846" cy="449684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Pictures, pictures, pictures!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Victim (including face + hands)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Suspect (including face + hands)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Scene </a:t>
            </a:r>
          </a:p>
          <a:p>
            <a:pPr lvl="2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pics on scene (may be bad lighting/angle) </a:t>
            </a:r>
          </a:p>
          <a:p>
            <a:r>
              <a:rPr lang="en-US" sz="3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follow up pictures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Injuries develop over time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8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79736"/>
            <a:ext cx="9521632" cy="40960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witnesses (get alt. phone #’s, etc.)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 if they just heard something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 if the Victim talked to anyone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officers arrived (those statements have a good chance of coming into a trial)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Neighbors that have heard or seen prior fights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62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3733"/>
            <a:ext cx="8825659" cy="4191001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Children present in the home: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Document </a:t>
            </a:r>
            <a:r>
              <a:rPr lang="en-US" sz="2400" u="sng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all</a:t>
            </a:r>
            <a:r>
              <a:rPr lang="en-US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children in the home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Statements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Note physical conditions and emotional states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Always consider cross reports to CPS </a:t>
            </a:r>
          </a:p>
          <a:p>
            <a:pPr lvl="2"/>
            <a:r>
              <a:rPr lang="en-US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Exposing children to DV </a:t>
            </a:r>
            <a:r>
              <a:rPr lang="en-US" sz="2200" u="sng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is</a:t>
            </a:r>
            <a:r>
              <a:rPr lang="en-US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a form of child abuse </a:t>
            </a:r>
          </a:p>
          <a:p>
            <a:pPr lvl="2"/>
            <a:r>
              <a:rPr lang="en-US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PC 136.2(a)(2) – allows for children to be included in NCOs if they were just present during time of DV </a:t>
            </a:r>
            <a:endParaRPr lang="en-US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405" y="2358801"/>
            <a:ext cx="11098061" cy="4279994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AMR/Fire Personnel – Note personnel and engine/medic # that responded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Med. Release forms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this important?  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Code 1370 – Victim’s statement is admissible if:  </a:t>
            </a:r>
          </a:p>
          <a:p>
            <a:pPr lvl="3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Narrates/describes how physical injury was inflicted upon them </a:t>
            </a:r>
          </a:p>
          <a:p>
            <a:pPr lvl="3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at or near the time of the physical injury </a:t>
            </a:r>
          </a:p>
        </p:txBody>
      </p:sp>
    </p:spTree>
    <p:extLst>
      <p:ext uri="{BB962C8B-B14F-4D97-AF65-F5344CB8AC3E}">
        <p14:creationId xmlns:p14="http://schemas.microsoft.com/office/powerpoint/2010/main" val="88651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suspect is not located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your efforts to locate defendant (this will protect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later during cross examination)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 Vic to ID suspect through a Photo ID / personal picture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0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261" y="960789"/>
            <a:ext cx="8761413" cy="706964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Each Report – Assume The Worst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 does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get better – violence turns into more violence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more cases we can prosecute, the more opportunities we have to curb this behavior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lose witnesses during the life of the case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Victims who are initially cooperative tend to recant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witnesses – tend to become uncooperative as well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58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54685"/>
            <a:ext cx="9379435" cy="437158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Recordings!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Surveillance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Dash Cams / Body Cams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PUMA recorders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 dumps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Screen shots of phone data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get consent – download the phone right away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don’t get consent – write a SW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 up/Golden Rods – need attention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ASAP 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73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926" y="2474712"/>
            <a:ext cx="9573147" cy="3416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Protective Orders </a:t>
            </a:r>
          </a:p>
          <a:p>
            <a:pPr lvl="1"/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ask the Vic if they want an EPO granted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Vic refuses – decide, if due to the severity of the facts, you should attempt to get one granted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so, make the request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 issued? – think about jail calls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31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writing your reports – think of helping victims C.O.P.E. </a:t>
            </a:r>
          </a:p>
          <a:p>
            <a:pPr lvl="1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hronology </a:t>
            </a:r>
          </a:p>
          <a:p>
            <a:pPr lvl="1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bservations </a:t>
            </a:r>
          </a:p>
          <a:p>
            <a:pPr lvl="1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rior violence </a:t>
            </a:r>
          </a:p>
          <a:p>
            <a:pPr lvl="1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51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Contacts </a:t>
            </a:r>
            <a:endParaRPr 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17315"/>
            <a:ext cx="9880476" cy="4246323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Myself: Paula Vielman-Reeves /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pvielman@smcgov.org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(650) 363-4774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Felony DV Team: 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Ryan McLaughlin: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rxmclaughlin@smcgov.org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Joe Goethals: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jgoethals@smcgov.org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Misdo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DV Team: 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Amanda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Alcantara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aalcantera@smcgov.org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Jamal Anderson: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janderson@smcgov.org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Martin: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jmartin@smcgov.org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0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that?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99" y="2292439"/>
            <a:ext cx="5434884" cy="4417454"/>
          </a:xfrm>
        </p:spPr>
      </p:pic>
    </p:spTree>
    <p:extLst>
      <p:ext uri="{BB962C8B-B14F-4D97-AF65-F5344CB8AC3E}">
        <p14:creationId xmlns:p14="http://schemas.microsoft.com/office/powerpoint/2010/main" val="1450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We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o?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16379"/>
            <a:ext cx="9276933" cy="34163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 DV cases and prepare reports that enable the DA move forward without the victim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helping the victim C.O.P.E. with domestic violence</a:t>
            </a:r>
          </a:p>
          <a:p>
            <a:pPr lvl="2"/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hronology </a:t>
            </a:r>
          </a:p>
          <a:p>
            <a:pPr lvl="2"/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bservations </a:t>
            </a:r>
          </a:p>
          <a:p>
            <a:pPr lvl="2"/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rior Violence </a:t>
            </a:r>
          </a:p>
          <a:p>
            <a:pPr lvl="2"/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vidence to corroborate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2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hronology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is the Reporting Party? (check CAD)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did you contact first? (Victim or Suspect) </a:t>
            </a:r>
          </a:p>
          <a:p>
            <a:pPr lvl="1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*Get alternative means of contact for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Victim was contacted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Suspect – what was said in that initial statement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what point was suspect detained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7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hronology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this important?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Without the witness - we have to over come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hurdles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get statements into court: 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#1 = Hearsay exception 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 = Defendant’s right to confront the witnesses against him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hronology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10320122" cy="3629875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Hurdle #1 – Hearsay exception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usually be overcome by a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“Spontaneous Statement”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(EC 1240) – i.e.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made statement while under the influence of the traumatic event (crying, distraught, etc.) </a:t>
            </a:r>
          </a:p>
          <a:p>
            <a:pPr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common exceptions: </a:t>
            </a:r>
          </a:p>
          <a:p>
            <a:pPr lvl="3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Forfeiture by wrong doing – i.e. when a victim is recanting because of threats from defendant </a:t>
            </a:r>
          </a:p>
          <a:p>
            <a:pPr lvl="3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 made to Medical providers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8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hronology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34107"/>
            <a:ext cx="10242849" cy="390229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Hurdle #2: Confrontation Clause (AKA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Crawford)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it? →  Constitutional guarantee: D gets to confront (i.e. cross) the witnesses against him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 = If a witness makes a “testimonial” statement, defendant has a right to cross them. (Therefore, we cannot get the statement in without the witness) </a:t>
            </a:r>
          </a:p>
        </p:txBody>
      </p:sp>
    </p:spTree>
    <p:extLst>
      <p:ext uri="{BB962C8B-B14F-4D97-AF65-F5344CB8AC3E}">
        <p14:creationId xmlns:p14="http://schemas.microsoft.com/office/powerpoint/2010/main" val="407819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hronology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testimonial? → Informal statements taken under an “ongoing emergency”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tell? → Gray area, but generally: 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 made to first responders in an informal manner </a:t>
            </a:r>
          </a:p>
          <a:p>
            <a:pPr lvl="2"/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statements made when there is still a danger to the victim (i.e. suspect not yet detained) </a:t>
            </a:r>
            <a:endParaRPr lang="en-US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/>
              <a:t>		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*Think – initial statements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</TotalTime>
  <Words>1016</Words>
  <Application>Microsoft Office PowerPoint</Application>
  <PresentationFormat>Widescreen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Century Gothic</vt:lpstr>
      <vt:lpstr>Tahoma</vt:lpstr>
      <vt:lpstr>Times New Roman</vt:lpstr>
      <vt:lpstr>Wingdings 3</vt:lpstr>
      <vt:lpstr>Ion Boardroom</vt:lpstr>
      <vt:lpstr>Domestic Violence </vt:lpstr>
      <vt:lpstr>With Each Report – Assume The Worst </vt:lpstr>
      <vt:lpstr>Why is that? </vt:lpstr>
      <vt:lpstr>What Can We Do? </vt:lpstr>
      <vt:lpstr>Chronology </vt:lpstr>
      <vt:lpstr>Chronology </vt:lpstr>
      <vt:lpstr>Chronology </vt:lpstr>
      <vt:lpstr>Chronology </vt:lpstr>
      <vt:lpstr>Chronology </vt:lpstr>
      <vt:lpstr>Observations</vt:lpstr>
      <vt:lpstr>Observations</vt:lpstr>
      <vt:lpstr>Observations</vt:lpstr>
      <vt:lpstr>Prior Violence </vt:lpstr>
      <vt:lpstr>Prior Violence </vt:lpstr>
      <vt:lpstr>Evidence to Corroborate </vt:lpstr>
      <vt:lpstr>Evidence to Corroborate </vt:lpstr>
      <vt:lpstr>Evidence to Corroborate </vt:lpstr>
      <vt:lpstr>Evidence to Corroborate </vt:lpstr>
      <vt:lpstr>Evidence to Corroborate </vt:lpstr>
      <vt:lpstr>Evidence to Corroborate </vt:lpstr>
      <vt:lpstr>Evidence to Corroborate </vt:lpstr>
      <vt:lpstr>Recap </vt:lpstr>
      <vt:lpstr>Contacts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Domestic Violence </dc:title>
  <dc:creator>Paula Vielman-Reeves</dc:creator>
  <cp:lastModifiedBy>Paula Vielman-Reeves</cp:lastModifiedBy>
  <cp:revision>15</cp:revision>
  <dcterms:created xsi:type="dcterms:W3CDTF">2017-09-22T17:00:39Z</dcterms:created>
  <dcterms:modified xsi:type="dcterms:W3CDTF">2019-04-03T21:57:32Z</dcterms:modified>
</cp:coreProperties>
</file>