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98" r:id="rId2"/>
    <p:sldId id="1013" r:id="rId3"/>
    <p:sldId id="1079" r:id="rId4"/>
    <p:sldId id="1080" r:id="rId5"/>
    <p:sldId id="1064" r:id="rId6"/>
    <p:sldId id="1069" r:id="rId7"/>
    <p:sldId id="1082" r:id="rId8"/>
    <p:sldId id="1081" r:id="rId9"/>
    <p:sldId id="1058" r:id="rId10"/>
    <p:sldId id="1066" r:id="rId11"/>
    <p:sldId id="1067" r:id="rId12"/>
    <p:sldId id="1073" r:id="rId13"/>
    <p:sldId id="1074" r:id="rId14"/>
    <p:sldId id="1075" r:id="rId15"/>
    <p:sldId id="1076" r:id="rId16"/>
    <p:sldId id="1077" r:id="rId17"/>
    <p:sldId id="1078" r:id="rId18"/>
    <p:sldId id="1096" r:id="rId19"/>
    <p:sldId id="1097" r:id="rId20"/>
    <p:sldId id="1083" r:id="rId21"/>
    <p:sldId id="1084" r:id="rId22"/>
    <p:sldId id="1085" r:id="rId23"/>
    <p:sldId id="1087" r:id="rId24"/>
    <p:sldId id="1088" r:id="rId25"/>
    <p:sldId id="1089" r:id="rId26"/>
    <p:sldId id="1090" r:id="rId27"/>
    <p:sldId id="1091" r:id="rId28"/>
    <p:sldId id="1092" r:id="rId29"/>
    <p:sldId id="1093" r:id="rId30"/>
    <p:sldId id="1094" r:id="rId31"/>
    <p:sldId id="1095" r:id="rId32"/>
    <p:sldId id="10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0" autoAdjust="0"/>
    <p:restoredTop sz="76753" autoAdjust="0"/>
  </p:normalViewPr>
  <p:slideViewPr>
    <p:cSldViewPr>
      <p:cViewPr varScale="1">
        <p:scale>
          <a:sx n="83" d="100"/>
          <a:sy n="83" d="100"/>
        </p:scale>
        <p:origin x="10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93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E87CF-30E9-44B6-9E57-16E7C1C71C2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34EB7-D723-41EE-B692-91733FCD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3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73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12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39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6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49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77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62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6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98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99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4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9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91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2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4EB7-D723-41EE-B692-91733FCD2A0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7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9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5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2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3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9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6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3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B2F05-5067-40CF-AC04-91E7E81C42B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36DCA-73CE-4E9A-A6A1-F46919D5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46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 ASSAULT INVESTIGATIONS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267200"/>
            <a:ext cx="86106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McLaughlin 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Mateo County Deputy District Attorney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 PROTOCOLS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to ALL Sex Assault Cases</a:t>
            </a:r>
          </a:p>
          <a:p>
            <a:pPr marL="1828800" lvl="3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Misdemeanors</a:t>
            </a:r>
          </a:p>
          <a:p>
            <a:pPr marL="1828800" lvl="3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Felonies</a:t>
            </a:r>
          </a:p>
          <a:p>
            <a:pPr marL="1828800" lvl="3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Attempted</a:t>
            </a:r>
          </a:p>
          <a:p>
            <a:pPr marL="1828800" lvl="3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(311, 288.3, 288.4)</a:t>
            </a:r>
          </a:p>
          <a:p>
            <a:pPr marL="1828800" lvl="3" indent="-571500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Incarcerated Youth</a:t>
            </a:r>
          </a:p>
          <a:p>
            <a:pPr marL="1828800" lvl="3" indent="-571500"/>
            <a:r>
              <a:rPr lang="en-US" alt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</a:t>
            </a:r>
            <a:r>
              <a:rPr lang="en-US" alt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Trafficking (Adult + Children</a:t>
            </a:r>
            <a:r>
              <a:rPr lang="en-US" alt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6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 PROTOCOLS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To:</a:t>
            </a:r>
          </a:p>
          <a:p>
            <a:pPr marL="1714500" lvl="3" indent="-4572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Re-traumatizing Victims</a:t>
            </a:r>
          </a:p>
          <a:p>
            <a:pPr marL="1714500" lvl="3" indent="-4572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Medical Care</a:t>
            </a:r>
          </a:p>
          <a:p>
            <a:pPr marL="1714500" lvl="3" indent="-4572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Physical Evidence</a:t>
            </a:r>
          </a:p>
          <a:p>
            <a:pPr marL="1714500" lvl="3" indent="-4572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Successfully Prosecute Cases</a:t>
            </a:r>
          </a:p>
        </p:txBody>
      </p:sp>
    </p:spTree>
    <p:extLst>
      <p:ext uri="{BB962C8B-B14F-4D97-AF65-F5344CB8AC3E}">
        <p14:creationId xmlns:p14="http://schemas.microsoft.com/office/powerpoint/2010/main" val="84418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SEXUAL ABUSE PROTOCOL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Applies to ALL cases involving minors (under 18 year of age)</a:t>
            </a:r>
          </a:p>
          <a:p>
            <a:pPr marL="1371600" lvl="2" indent="-571500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Misdemeanors</a:t>
            </a:r>
          </a:p>
          <a:p>
            <a:pPr marL="1371600" lvl="2" indent="-571500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Felonies</a:t>
            </a:r>
          </a:p>
          <a:p>
            <a:pPr marL="1371600" lvl="2" indent="-571500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Attempted</a:t>
            </a:r>
          </a:p>
          <a:p>
            <a:pPr marL="1371600" lvl="2" indent="-571500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</a:t>
            </a:r>
          </a:p>
          <a:p>
            <a:pPr marL="1371600" lvl="2" indent="-571500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Incarcerated Youth</a:t>
            </a:r>
          </a:p>
          <a:p>
            <a:pPr marL="1371600" lvl="2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Trafficking (Adult + Children)</a:t>
            </a:r>
          </a:p>
          <a:p>
            <a:pPr lvl="2"/>
            <a:endParaRPr lang="en-US" alt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10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CROSS-REPORT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Initiate a JOINT investigation with CFS</a:t>
            </a:r>
          </a:p>
          <a:p>
            <a:pPr marL="1371600" lvl="2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CFS Hotline: (650) 595-7922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alt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17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GATHER MINIMAL FACTS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to Mandated Reporters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Counselor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Therapist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CFS Social Worker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to Informed Adults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Non-offending Parent or Guardian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Older Sibling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alt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2954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**Often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</a:t>
            </a: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speaking to a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child**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92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GATHER MINIMAL FACTS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Facts to Gather</a:t>
            </a:r>
          </a:p>
          <a:p>
            <a:pPr lvl="2"/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a SEX crime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occurred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“Touched”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Privates”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“Uncomfortable”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Involved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crime may have occurred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possible contact with suspect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potential contact with suspect</a:t>
            </a:r>
          </a:p>
          <a:p>
            <a:pPr lvl="2"/>
            <a:endParaRPr lang="en-US" alt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3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GATHER MINIMAL FACTS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 Exigent Field Interview Needed?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Exigency Examples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adults available to provide minimal facts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Victim &amp; Suspect present at time of report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Suspect will be tipped off/flight risk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Suspect in custody (weekend)</a:t>
            </a:r>
          </a:p>
          <a:p>
            <a:pPr lvl="2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CFS needs to determine parental capacity</a:t>
            </a:r>
          </a:p>
          <a:p>
            <a:pPr lvl="2"/>
            <a:endParaRPr lang="en-US" alt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73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THE INTERVIEW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Exigent Field Interview is Needed: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IT!!!!!!</a:t>
            </a:r>
            <a:endParaRPr lang="en-US" altLang="en-US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the Protocol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Questions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Jointly with CFS &amp; RTS</a:t>
            </a:r>
          </a:p>
          <a:p>
            <a:pPr lvl="2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MOST appropriate interviewer</a:t>
            </a:r>
          </a:p>
          <a:p>
            <a:pPr lvl="2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Location:</a:t>
            </a:r>
          </a:p>
          <a:p>
            <a:pPr lvl="4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PD?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Home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Keller Center? </a:t>
            </a:r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95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KELLER CENTER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Location: San Mateo Medical Center</a:t>
            </a:r>
          </a:p>
          <a:p>
            <a:pPr marL="0" indent="0">
              <a:buNone/>
            </a:pPr>
            <a:endParaRPr lang="en-US" alt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Purpose:</a:t>
            </a:r>
          </a:p>
          <a:p>
            <a:pPr lvl="2"/>
            <a:r>
              <a:rPr lang="en-US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omfortable/friendly interview rooms</a:t>
            </a:r>
          </a:p>
          <a:p>
            <a:pPr lvl="3"/>
            <a:r>
              <a:rPr lang="en-US" alt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+ Video Equipped </a:t>
            </a:r>
            <a:endParaRPr lang="en-US" alt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exams </a:t>
            </a:r>
            <a:endParaRPr lang="en-US" alt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Collaboration</a:t>
            </a: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93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KELLER CENTER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just for sexual assault cases</a:t>
            </a: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</a:t>
            </a: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Strangulation</a:t>
            </a: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physical abuse/neglect</a:t>
            </a: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witness to violent crimes</a:t>
            </a: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Elder Abuse</a:t>
            </a:r>
          </a:p>
          <a:p>
            <a:pPr lvl="2"/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Sexualized behavior in children</a:t>
            </a:r>
          </a:p>
          <a:p>
            <a:pPr lvl="2"/>
            <a:endParaRPr lang="en-US" alt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42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en-US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Topic Itself – SEX!</a:t>
            </a:r>
          </a:p>
          <a:p>
            <a:pPr marL="1371600" lvl="2" indent="-571500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with Confidence</a:t>
            </a:r>
          </a:p>
          <a:p>
            <a:pPr marL="1371600" lvl="2" indent="-571500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 Comfortable</a:t>
            </a:r>
          </a:p>
          <a:p>
            <a:pPr marL="1371600" lvl="2" indent="-571500"/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Victims of Trauma</a:t>
            </a:r>
          </a:p>
          <a:p>
            <a:pPr marL="1371600" lvl="2" indent="-571500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Softer </a:t>
            </a:r>
            <a:r>
              <a:rPr lang="en-US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Tone</a:t>
            </a:r>
          </a:p>
          <a:p>
            <a:pPr marL="1371600" lvl="2" indent="-571500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Remaining Neutral</a:t>
            </a:r>
          </a:p>
          <a:p>
            <a:pPr marL="514350" indent="-514350">
              <a:buAutoNum type="arabicPeriod"/>
            </a:pPr>
            <a:endParaRPr lang="en-US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67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THE INTERVIEW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Exigent: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the Keller Center:</a:t>
            </a:r>
          </a:p>
          <a:p>
            <a:pPr lvl="4"/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650-573-2623</a:t>
            </a: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Notify CFS</a:t>
            </a: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Keller Center Notifies DA and RTS</a:t>
            </a: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Victim/Family about Keller Center</a:t>
            </a: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BRIEFING VICTIM/FAMILY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Children</a:t>
            </a:r>
          </a:p>
          <a:p>
            <a:pPr lvl="3"/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with people who are going to help</a:t>
            </a:r>
          </a:p>
          <a:p>
            <a:pPr lvl="3"/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there, okay to talk about what happened</a:t>
            </a:r>
          </a:p>
          <a:p>
            <a:pPr lvl="2"/>
            <a:r>
              <a:rPr lang="en-US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asking questions</a:t>
            </a:r>
          </a:p>
          <a:p>
            <a:pPr lvl="3"/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child + respond supportively</a:t>
            </a: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36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BRIEFING VICTIM/FAMILY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with people who are going to help</a:t>
            </a: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for kids to talk about what happened</a:t>
            </a: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where kids can have their body checked</a:t>
            </a: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19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THE INTERVIEW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791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Forensic </a:t>
            </a: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 at </a:t>
            </a: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Keller Center </a:t>
            </a:r>
            <a:endParaRPr lang="en-US" altLang="en-US" sz="4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</a:t>
            </a:r>
            <a:r>
              <a:rPr lang="en-US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recordings of prior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interviews</a:t>
            </a:r>
            <a:endParaRPr lang="en-US" alt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 reports </a:t>
            </a:r>
            <a:endParaRPr lang="en-US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Post-Interview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</a:t>
            </a:r>
          </a:p>
          <a:p>
            <a:pPr lvl="3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 with victim/family</a:t>
            </a:r>
          </a:p>
          <a:p>
            <a:pPr lvl="4"/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Rapport!</a:t>
            </a: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next steps with team</a:t>
            </a:r>
          </a:p>
          <a:p>
            <a:pPr lvl="2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referrals</a:t>
            </a: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19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4: MEDICAL EXAM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791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 Exam Needed?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Younger and Within </a:t>
            </a: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 hours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Older + </a:t>
            </a: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 within </a:t>
            </a: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n-US" altLang="en-US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  <a:p>
            <a:pPr marL="1371600" lvl="3" indent="0">
              <a:buNone/>
            </a:pPr>
            <a:endParaRPr lang="en-US" alt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</a:t>
            </a:r>
          </a:p>
          <a:p>
            <a:pPr lvl="3"/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Keller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Center: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650-573-2623</a:t>
            </a:r>
          </a:p>
          <a:p>
            <a:pPr lvl="3"/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Hours: ER: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650-573-2671</a:t>
            </a:r>
          </a:p>
          <a:p>
            <a:pPr marL="1371600" lvl="3" indent="0">
              <a:buNone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 RTS</a:t>
            </a: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282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4: MEDICAL EXAM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alt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Non-Acute Exam:</a:t>
            </a:r>
          </a:p>
          <a:p>
            <a:pPr lvl="2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 with Keller Center Team</a:t>
            </a:r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at time of Forensic Interview</a:t>
            </a:r>
          </a:p>
          <a:p>
            <a:pPr lvl="3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Keller Center to Consult</a:t>
            </a:r>
          </a:p>
          <a:p>
            <a:pPr lvl="2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 Contacts RTS</a:t>
            </a: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5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5: COLLECT EVIDENCE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vidence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rime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cene</a:t>
            </a:r>
          </a:p>
          <a:p>
            <a:pPr lvl="3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Condoms, Clothing, Bedding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Victim’s Body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luids</a:t>
            </a:r>
          </a:p>
          <a:p>
            <a:pPr lvl="3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or Alcohol Involved?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Suspect’s Buccal Swab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Suspect Exam at Keller Center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Phones</a:t>
            </a:r>
          </a:p>
          <a:p>
            <a:pPr lvl="3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Pre-text Phone Call/Texts</a:t>
            </a:r>
          </a:p>
          <a:p>
            <a:pPr lvl="3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</a:t>
            </a:r>
          </a:p>
          <a:p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2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SEXUAL ABUSE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Guidelines </a:t>
            </a: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school-involved sexual abuse 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+ Student  OR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Personnel + Student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at school or connected to school</a:t>
            </a: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7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SEXUAL ASSAULT PROTOCOL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Gather Minimal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 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(*DV Caveat!*)</a:t>
            </a:r>
            <a:endParaRPr lang="en-US" alt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RTS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Survivor Rights Card</a:t>
            </a:r>
          </a:p>
          <a:p>
            <a:pPr lvl="2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 680.2</a:t>
            </a:r>
          </a:p>
          <a:p>
            <a:pPr marL="457200" lvl="1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Interview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it!  (Video is best)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Location?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Interviewer?  </a:t>
            </a: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53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2202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INTERVIEW AT KELLER CENTER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Keller Center</a:t>
            </a:r>
          </a:p>
          <a:p>
            <a:pPr marL="457200" lvl="1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Keller Center Notifies RTS</a:t>
            </a:r>
          </a:p>
          <a:p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does NOT usually respond</a:t>
            </a: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81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en-US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2900" y="1420532"/>
            <a:ext cx="8382000" cy="5486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Involvement</a:t>
            </a:r>
          </a:p>
          <a:p>
            <a:pPr marL="1371600" lvl="2" indent="-571500"/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</a:t>
            </a:r>
          </a:p>
          <a:p>
            <a:pPr marL="2286000" lvl="4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with Non-offending Parent</a:t>
            </a:r>
          </a:p>
          <a:p>
            <a:pPr marL="800100" lvl="2" indent="0">
              <a:buNone/>
            </a:pP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 startAt="3"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</a:t>
            </a: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Evidence</a:t>
            </a:r>
          </a:p>
          <a:p>
            <a:pPr marL="1371600" lvl="2" indent="-571500"/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DOWN!</a:t>
            </a:r>
          </a:p>
          <a:p>
            <a:pPr marL="1371600" lvl="2" indent="-571500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have corroboration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2286000" lvl="4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Act Itself</a:t>
            </a:r>
          </a:p>
          <a:p>
            <a:pPr marL="2286000" lvl="4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Consensual v. Non-consensual</a:t>
            </a:r>
          </a:p>
          <a:p>
            <a:pPr marL="800100" lvl="2" indent="0">
              <a:buNone/>
            </a:pP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6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SEXUAL ASSAULT PROTOCOL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5626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Medical Exam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 Needed?</a:t>
            </a:r>
          </a:p>
          <a:p>
            <a:pPr lvl="2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10 days?  Physical Symptoms?</a:t>
            </a:r>
          </a:p>
          <a:p>
            <a:pPr marL="457200" lvl="1" indent="0">
              <a:buNone/>
            </a:pPr>
            <a:endParaRPr lang="en-US" alt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4: Collect Evidence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Biological Evidence</a:t>
            </a:r>
          </a:p>
          <a:p>
            <a:pPr lvl="2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Condoms, Bedding, Clothing</a:t>
            </a:r>
          </a:p>
          <a:p>
            <a:pPr lvl="2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or Alcohol Involved?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Phones</a:t>
            </a:r>
          </a:p>
          <a:p>
            <a:pPr lvl="2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Pre-text Call/Texts</a:t>
            </a: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174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AWAYS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8674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Down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Guidelines</a:t>
            </a:r>
          </a:p>
          <a:p>
            <a:pPr lvl="1"/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with CPS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RTS</a:t>
            </a:r>
          </a:p>
          <a:p>
            <a:pPr lvl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Detectives, Sergeants, DA’s</a:t>
            </a:r>
          </a:p>
          <a:p>
            <a:pPr lvl="1"/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Collaborate with Keller Center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</a:t>
            </a: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 + Comfort</a:t>
            </a: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</a:t>
            </a:r>
          </a:p>
          <a:p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Record, Record, Record</a:t>
            </a:r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5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McLaughlin</a:t>
            </a: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650-363-4096</a:t>
            </a: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mmclaughlin@smcgov.org</a:t>
            </a:r>
          </a:p>
          <a:p>
            <a:pPr algn="l"/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Alpana Samant</a:t>
            </a: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650-363-4772</a:t>
            </a: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asamant@smcgov.org</a:t>
            </a:r>
          </a:p>
          <a:p>
            <a:pPr algn="l"/>
            <a:endParaRPr lang="en-US" sz="3500" dirty="0">
              <a:solidFill>
                <a:srgbClr val="FFFF00"/>
              </a:solidFill>
            </a:endParaRP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Nadia Hahn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650-363-4002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nhahn@smcgov.org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8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en-US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5562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Complicated Code Sections</a:t>
            </a:r>
            <a:endParaRPr lang="en-US" altLang="en-US" sz="4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43050" lvl="2" indent="-742950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Dates/Age </a:t>
            </a:r>
            <a:endParaRPr lang="en-US" alt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000250" lvl="3" indent="-742950"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Case/Felony/Misd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emeanor</a:t>
            </a:r>
            <a:endParaRPr lang="en-US" alt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43050" lvl="2" indent="-742950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Penetration/Clothing</a:t>
            </a:r>
          </a:p>
          <a:p>
            <a:pPr marL="1543050" lvl="2" indent="-742950"/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</a:t>
            </a:r>
            <a:endParaRPr lang="en-US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2" indent="0">
              <a:buNone/>
            </a:pPr>
            <a:endParaRPr lang="en-US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Arial" panose="020B0604020202020204" pitchFamily="34" charset="0"/>
              <a:buAutoNum type="arabicPeriod" startAt="5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</a:t>
            </a:r>
            <a:r>
              <a:rPr lang="en-US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Agencies </a:t>
            </a: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Involved</a:t>
            </a:r>
          </a:p>
          <a:p>
            <a:pPr marL="1371600" lvl="2" indent="-57150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Schools, CFS, RTS, Medical</a:t>
            </a:r>
            <a:endParaRPr lang="en-US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lvl="2" indent="-571500"/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0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en-US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5562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alt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with Children</a:t>
            </a:r>
            <a:endParaRPr lang="en-US" altLang="en-US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5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</a:t>
            </a:r>
            <a:r>
              <a:rPr lang="en-US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year old discloses at school: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might talk to Lisa?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Lisa be interviewed?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with multiple interviews?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message is conveyed to Lisa?</a:t>
            </a:r>
          </a:p>
        </p:txBody>
      </p:sp>
    </p:spTree>
    <p:extLst>
      <p:ext uri="{BB962C8B-B14F-4D97-AF65-F5344CB8AC3E}">
        <p14:creationId xmlns:p14="http://schemas.microsoft.com/office/powerpoint/2010/main" val="137558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en-US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5562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with Children</a:t>
            </a:r>
            <a:endParaRPr lang="en-US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43050" lvl="2" indent="-74295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Skills</a:t>
            </a:r>
          </a:p>
          <a:p>
            <a:pPr marL="1543050" lvl="2" indent="-74295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Dates + Times</a:t>
            </a:r>
          </a:p>
          <a:p>
            <a:pPr marL="1543050" lvl="2" indent="-74295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Retraction</a:t>
            </a:r>
          </a:p>
          <a:p>
            <a:pPr marL="2457450" lvl="4" indent="-742950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want it to Stop!</a:t>
            </a:r>
          </a:p>
          <a:p>
            <a:pPr marL="1543050" lvl="2" indent="-74295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Unconvincing/Bizarre Disclosures</a:t>
            </a:r>
          </a:p>
          <a:p>
            <a:pPr marL="1543050" lvl="2" indent="-742950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Suggestibility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 startAt="7"/>
            </a:pPr>
            <a:endParaRPr lang="en-US" alt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51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SUGGESTIBILITY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562600"/>
          </a:xfrm>
        </p:spPr>
        <p:txBody>
          <a:bodyPr>
            <a:normAutofit/>
          </a:bodyPr>
          <a:lstStyle/>
          <a:p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Factors = Potential Source of Bias</a:t>
            </a:r>
          </a:p>
          <a:p>
            <a:pPr lvl="3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Leading questions </a:t>
            </a:r>
          </a:p>
          <a:p>
            <a:pPr lvl="3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Certain answers reinforced</a:t>
            </a:r>
          </a:p>
          <a:p>
            <a:pPr lvl="3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Repetitive questions</a:t>
            </a:r>
          </a:p>
          <a:p>
            <a:pPr lvl="3"/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Child encouraged to speculate</a:t>
            </a:r>
          </a:p>
          <a:p>
            <a:pPr lvl="3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told about OTHER interviews</a:t>
            </a:r>
          </a:p>
          <a:p>
            <a:pPr lvl="1"/>
            <a:endParaRPr lang="en-US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01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</a:t>
            </a:r>
            <a:r>
              <a:rPr lang="en-US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PROTOCOLS</a:t>
            </a:r>
            <a:endParaRPr lang="en-US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715000"/>
          </a:xfrm>
        </p:spPr>
        <p:txBody>
          <a:bodyPr>
            <a:normAutofit fontScale="40000" lnSpcReduction="20000"/>
          </a:bodyPr>
          <a:lstStyle/>
          <a:p>
            <a:r>
              <a:rPr lang="en-US" altLang="en-US" sz="1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Commitments For </a:t>
            </a:r>
            <a:r>
              <a:rPr lang="en-US" altLang="en-US" sz="1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altLang="en-US" sz="1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Practices</a:t>
            </a:r>
          </a:p>
          <a:p>
            <a:pPr marL="0" indent="0">
              <a:buNone/>
            </a:pPr>
            <a:endParaRPr lang="en-US" alt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1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Involves</a:t>
            </a:r>
          </a:p>
          <a:p>
            <a:pPr lvl="3"/>
            <a:r>
              <a:rPr lang="en-US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Enforcement Agencies</a:t>
            </a:r>
          </a:p>
          <a:p>
            <a:pPr lvl="3"/>
            <a:r>
              <a:rPr lang="en-US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Attorney’s Office</a:t>
            </a:r>
          </a:p>
          <a:p>
            <a:pPr lvl="3"/>
            <a:r>
              <a:rPr lang="en-US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Staff</a:t>
            </a:r>
          </a:p>
          <a:p>
            <a:pPr lvl="3"/>
            <a:r>
              <a:rPr lang="en-US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Forensic Interviewers</a:t>
            </a:r>
          </a:p>
          <a:p>
            <a:pPr lvl="3"/>
            <a:r>
              <a:rPr lang="en-US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and Family Services</a:t>
            </a:r>
          </a:p>
          <a:p>
            <a:pPr lvl="3"/>
            <a:r>
              <a:rPr lang="en-US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Rape Trauma Services</a:t>
            </a:r>
          </a:p>
          <a:p>
            <a:pPr marL="0" indent="0">
              <a:buNone/>
            </a:pPr>
            <a:endParaRPr lang="en-US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lvl="1" indent="0">
              <a:buNone/>
            </a:pPr>
            <a:endParaRPr lang="en-US" alt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33702</TotalTime>
  <Words>913</Words>
  <Application>Microsoft Office PowerPoint</Application>
  <PresentationFormat>On-screen Show (4:3)</PresentationFormat>
  <Paragraphs>308</Paragraphs>
  <Slides>32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SEX ASSAULT INVESTIGATIONS</vt:lpstr>
      <vt:lpstr>UNIQUE ASPECTS</vt:lpstr>
      <vt:lpstr>UNIQUE ASPECTS</vt:lpstr>
      <vt:lpstr>UNIQUE ASPECTS</vt:lpstr>
      <vt:lpstr>UNIQUE ASPECTS</vt:lpstr>
      <vt:lpstr>LISA EXERCISE</vt:lpstr>
      <vt:lpstr>UNIQUE ASPECTS</vt:lpstr>
      <vt:lpstr>SUGGESTIBILITY</vt:lpstr>
      <vt:lpstr>COUNTY PROTOCOLS</vt:lpstr>
      <vt:lpstr>COUNTY PROTOCOLS</vt:lpstr>
      <vt:lpstr>COUNTY PROTOCOLS</vt:lpstr>
      <vt:lpstr>CHILD SEXUAL ABUSE PROTOCOL</vt:lpstr>
      <vt:lpstr>STEP 1: CROSS-REPORT</vt:lpstr>
      <vt:lpstr>STEP 2: GATHER MINIMAL FACTS</vt:lpstr>
      <vt:lpstr>STEP 2: GATHER MINIMAL FACTS</vt:lpstr>
      <vt:lpstr>STEP 2: GATHER MINIMAL FACTS</vt:lpstr>
      <vt:lpstr>STEP 3: THE INTERVIEW</vt:lpstr>
      <vt:lpstr>THE KELLER CENTER</vt:lpstr>
      <vt:lpstr>THE KELLER CENTER</vt:lpstr>
      <vt:lpstr>STEP 3: THE INTERVIEW</vt:lpstr>
      <vt:lpstr>BRIEFING VICTIM/FAMILY </vt:lpstr>
      <vt:lpstr>BRIEFING VICTIM/FAMILY </vt:lpstr>
      <vt:lpstr>STEP 3: THE INTERVIEW</vt:lpstr>
      <vt:lpstr>STEP 4: MEDICAL EXAM</vt:lpstr>
      <vt:lpstr>STEP 4: MEDICAL EXAM</vt:lpstr>
      <vt:lpstr>STEP 5: COLLECT EVIDENCE</vt:lpstr>
      <vt:lpstr>STUDENT SEXUAL ABUSE</vt:lpstr>
      <vt:lpstr>ADULT SEXUAL ASSAULT PROTOCOL</vt:lpstr>
      <vt:lpstr>ADULT INTERVIEW AT KELLER CENTER</vt:lpstr>
      <vt:lpstr>ADULT SEXUAL ASSAULT PROTOCOL</vt:lpstr>
      <vt:lpstr>TAKE AWAYS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Hahn</dc:creator>
  <cp:lastModifiedBy>Marie McLaughlin</cp:lastModifiedBy>
  <cp:revision>235</cp:revision>
  <dcterms:created xsi:type="dcterms:W3CDTF">2015-08-12T03:40:01Z</dcterms:created>
  <dcterms:modified xsi:type="dcterms:W3CDTF">2019-04-03T21:20:33Z</dcterms:modified>
</cp:coreProperties>
</file>