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24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297507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37937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91158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59626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269934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189210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145789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295196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35277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259453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13E9F-048A-4120-9BB4-327E95CF9BF8}" type="datetimeFigureOut">
              <a:rPr lang="en-US" smtClean="0"/>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473994-F207-4EC0-B846-6CC568AC6A16}" type="slidenum">
              <a:rPr lang="en-US" smtClean="0"/>
              <a:t>‹#›</a:t>
            </a:fld>
            <a:endParaRPr lang="en-US" dirty="0"/>
          </a:p>
        </p:txBody>
      </p:sp>
    </p:spTree>
    <p:extLst>
      <p:ext uri="{BB962C8B-B14F-4D97-AF65-F5344CB8AC3E}">
        <p14:creationId xmlns:p14="http://schemas.microsoft.com/office/powerpoint/2010/main" val="35006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13E9F-048A-4120-9BB4-327E95CF9BF8}" type="datetimeFigureOut">
              <a:rPr lang="en-US" smtClean="0"/>
              <a:t>12/2/2014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73994-F207-4EC0-B846-6CC568AC6A16}" type="slidenum">
              <a:rPr lang="en-US" smtClean="0"/>
              <a:t>‹#›</a:t>
            </a:fld>
            <a:endParaRPr lang="en-US" dirty="0"/>
          </a:p>
        </p:txBody>
      </p:sp>
    </p:spTree>
    <p:extLst>
      <p:ext uri="{BB962C8B-B14F-4D97-AF65-F5344CB8AC3E}">
        <p14:creationId xmlns:p14="http://schemas.microsoft.com/office/powerpoint/2010/main" val="2327143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133600"/>
            <a:ext cx="7086600" cy="1066800"/>
          </a:xfrm>
        </p:spPr>
        <p:txBody>
          <a:bodyPr>
            <a:normAutofit/>
          </a:bodyPr>
          <a:lstStyle/>
          <a:p>
            <a:r>
              <a:rPr lang="en-US" sz="4400" dirty="0" smtClean="0">
                <a:solidFill>
                  <a:schemeClr val="tx1"/>
                </a:solidFill>
              </a:rPr>
              <a:t>Energy </a:t>
            </a:r>
            <a:r>
              <a:rPr lang="en-US" sz="4400" dirty="0">
                <a:solidFill>
                  <a:schemeClr val="tx1"/>
                </a:solidFill>
              </a:rPr>
              <a:t>and Water </a:t>
            </a:r>
            <a:r>
              <a:rPr lang="en-US" sz="4400" dirty="0" smtClean="0">
                <a:solidFill>
                  <a:schemeClr val="tx1"/>
                </a:solidFill>
              </a:rPr>
              <a:t>Savings </a:t>
            </a:r>
            <a:endParaRPr lang="en-US" sz="4400" dirty="0">
              <a:solidFill>
                <a:schemeClr val="tx1"/>
              </a:solidFill>
            </a:endParaRPr>
          </a:p>
        </p:txBody>
      </p:sp>
      <p:sp>
        <p:nvSpPr>
          <p:cNvPr id="5" name="Rectangle 4"/>
          <p:cNvSpPr/>
          <p:nvPr/>
        </p:nvSpPr>
        <p:spPr>
          <a:xfrm>
            <a:off x="4572000" y="3886200"/>
            <a:ext cx="3737626" cy="1200329"/>
          </a:xfrm>
          <a:prstGeom prst="rect">
            <a:avLst/>
          </a:prstGeom>
        </p:spPr>
        <p:txBody>
          <a:bodyPr wrap="none">
            <a:spAutoFit/>
          </a:bodyPr>
          <a:lstStyle/>
          <a:p>
            <a:r>
              <a:rPr lang="en-US" dirty="0" smtClean="0"/>
              <a:t>Presented by Bill Power</a:t>
            </a:r>
          </a:p>
          <a:p>
            <a:r>
              <a:rPr lang="en-US" dirty="0" smtClean="0"/>
              <a:t>Power Services, Inc.</a:t>
            </a:r>
          </a:p>
          <a:p>
            <a:r>
              <a:rPr lang="en-US" dirty="0" smtClean="0"/>
              <a:t>2014 </a:t>
            </a:r>
            <a:r>
              <a:rPr lang="en-US" dirty="0"/>
              <a:t>San Mateo County Ag </a:t>
            </a:r>
            <a:r>
              <a:rPr lang="en-US" dirty="0" smtClean="0"/>
              <a:t>Workshop</a:t>
            </a:r>
          </a:p>
          <a:p>
            <a:r>
              <a:rPr lang="en-US" dirty="0" smtClean="0"/>
              <a:t>December 5, 2014</a:t>
            </a:r>
            <a:endParaRPr lang="en-US" dirty="0"/>
          </a:p>
        </p:txBody>
      </p:sp>
    </p:spTree>
    <p:extLst>
      <p:ext uri="{BB962C8B-B14F-4D97-AF65-F5344CB8AC3E}">
        <p14:creationId xmlns:p14="http://schemas.microsoft.com/office/powerpoint/2010/main" val="118504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Pump Efficiency</a:t>
            </a:r>
            <a:endParaRPr lang="en-US" dirty="0"/>
          </a:p>
        </p:txBody>
      </p:sp>
      <p:sp>
        <p:nvSpPr>
          <p:cNvPr id="3" name="Content Placeholder 2"/>
          <p:cNvSpPr>
            <a:spLocks noGrp="1"/>
          </p:cNvSpPr>
          <p:nvPr>
            <p:ph idx="1"/>
          </p:nvPr>
        </p:nvSpPr>
        <p:spPr/>
        <p:txBody>
          <a:bodyPr/>
          <a:lstStyle/>
          <a:p>
            <a:pPr marL="0" indent="0" algn="ctr">
              <a:buNone/>
            </a:pPr>
            <a:r>
              <a:rPr lang="en-US" dirty="0" smtClean="0"/>
              <a:t> </a:t>
            </a:r>
            <a:r>
              <a:rPr lang="en-US" sz="2800" dirty="0" smtClean="0"/>
              <a:t>If you repair your pump PG&amp;E will help with the cost through their Advanced Pump Efficiency Program.</a:t>
            </a:r>
          </a:p>
          <a:p>
            <a:pPr marL="0" indent="0">
              <a:buNone/>
            </a:pPr>
            <a:endParaRPr lang="en-US" sz="1100" dirty="0"/>
          </a:p>
          <a:p>
            <a:pPr marL="0" indent="0">
              <a:buNone/>
            </a:pPr>
            <a:r>
              <a:rPr lang="en-US" sz="2800" dirty="0" smtClean="0"/>
              <a:t>Example:</a:t>
            </a:r>
          </a:p>
          <a:p>
            <a:pPr marL="0" indent="0">
              <a:buNone/>
            </a:pPr>
            <a:r>
              <a:rPr lang="en-US" sz="2800" dirty="0" smtClean="0"/>
              <a:t>	1000 Hrs.	80 PSI		$.18 cost per kWh </a:t>
            </a:r>
          </a:p>
          <a:p>
            <a:pPr marL="0" indent="0">
              <a:buNone/>
            </a:pPr>
            <a:endParaRPr lang="en-US" sz="1100" dirty="0" smtClean="0"/>
          </a:p>
          <a:p>
            <a:pPr marL="0" indent="0">
              <a:buNone/>
            </a:pPr>
            <a:r>
              <a:rPr lang="en-US" sz="2800" dirty="0" smtClean="0"/>
              <a:t>Average OPE of pumps in area is 46% should be 63%</a:t>
            </a:r>
          </a:p>
          <a:p>
            <a:pPr marL="0" indent="0">
              <a:buNone/>
            </a:pPr>
            <a:endParaRPr lang="en-US" sz="1100" dirty="0" smtClean="0"/>
          </a:p>
          <a:p>
            <a:pPr marL="0" indent="0">
              <a:buNone/>
            </a:pPr>
            <a:r>
              <a:rPr lang="en-US" sz="2800" dirty="0" smtClean="0"/>
              <a:t>If repair is made you could save 8200 kWh or $1475.00</a:t>
            </a:r>
          </a:p>
          <a:p>
            <a:pPr marL="0" indent="0" algn="ctr">
              <a:buNone/>
            </a:pPr>
            <a:r>
              <a:rPr lang="en-US" sz="2800" dirty="0" smtClean="0"/>
              <a:t>per year   </a:t>
            </a:r>
            <a:endParaRPr lang="en-US" sz="2800" dirty="0"/>
          </a:p>
        </p:txBody>
      </p:sp>
    </p:spTree>
    <p:extLst>
      <p:ext uri="{BB962C8B-B14F-4D97-AF65-F5344CB8AC3E}">
        <p14:creationId xmlns:p14="http://schemas.microsoft.com/office/powerpoint/2010/main" val="3686410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Irrigation System Improvement</a:t>
            </a:r>
            <a:endParaRPr lang="en-US" dirty="0"/>
          </a:p>
        </p:txBody>
      </p:sp>
      <p:sp>
        <p:nvSpPr>
          <p:cNvPr id="3" name="Content Placeholder 2"/>
          <p:cNvSpPr>
            <a:spLocks noGrp="1"/>
          </p:cNvSpPr>
          <p:nvPr>
            <p:ph idx="1"/>
          </p:nvPr>
        </p:nvSpPr>
        <p:spPr/>
        <p:txBody>
          <a:bodyPr>
            <a:normAutofit/>
          </a:bodyPr>
          <a:lstStyle/>
          <a:p>
            <a:pPr marL="0" lvl="0" indent="0" algn="ctr">
              <a:buNone/>
            </a:pPr>
            <a:r>
              <a:rPr lang="en-US" sz="2800" dirty="0">
                <a:solidFill>
                  <a:prstClr val="black"/>
                </a:solidFill>
              </a:rPr>
              <a:t>If you repair your </a:t>
            </a:r>
            <a:r>
              <a:rPr lang="en-US" sz="2800" dirty="0" smtClean="0">
                <a:solidFill>
                  <a:prstClr val="black"/>
                </a:solidFill>
              </a:rPr>
              <a:t>system NRCS may be able to </a:t>
            </a:r>
            <a:r>
              <a:rPr lang="en-US" sz="2800" dirty="0">
                <a:solidFill>
                  <a:prstClr val="black"/>
                </a:solidFill>
              </a:rPr>
              <a:t>help with the cost through their </a:t>
            </a:r>
            <a:r>
              <a:rPr lang="en-US" sz="2800" dirty="0" smtClean="0">
                <a:solidFill>
                  <a:prstClr val="black"/>
                </a:solidFill>
              </a:rPr>
              <a:t>EQIP Program</a:t>
            </a:r>
            <a:endParaRPr lang="en-US" sz="2800" dirty="0">
              <a:solidFill>
                <a:prstClr val="black"/>
              </a:solidFill>
            </a:endParaRPr>
          </a:p>
          <a:p>
            <a:pPr marL="0" lvl="0" indent="0">
              <a:buNone/>
            </a:pPr>
            <a:endParaRPr lang="en-US" sz="1100" dirty="0">
              <a:solidFill>
                <a:prstClr val="black"/>
              </a:solidFill>
            </a:endParaRPr>
          </a:p>
          <a:p>
            <a:pPr marL="0" lvl="0" indent="0">
              <a:buNone/>
            </a:pPr>
            <a:r>
              <a:rPr lang="en-US" sz="2800" dirty="0">
                <a:solidFill>
                  <a:prstClr val="black"/>
                </a:solidFill>
              </a:rPr>
              <a:t>Example:</a:t>
            </a:r>
          </a:p>
          <a:p>
            <a:pPr marL="0" lvl="0" indent="0">
              <a:buNone/>
            </a:pPr>
            <a:r>
              <a:rPr lang="en-US" sz="2800" dirty="0">
                <a:solidFill>
                  <a:prstClr val="black"/>
                </a:solidFill>
              </a:rPr>
              <a:t>	</a:t>
            </a:r>
            <a:r>
              <a:rPr lang="en-US" sz="2800" dirty="0" smtClean="0">
                <a:solidFill>
                  <a:prstClr val="black"/>
                </a:solidFill>
              </a:rPr>
              <a:t>25 acres  Crop use 15 inches  $.</a:t>
            </a:r>
            <a:r>
              <a:rPr lang="en-US" sz="2800" dirty="0">
                <a:solidFill>
                  <a:prstClr val="black"/>
                </a:solidFill>
              </a:rPr>
              <a:t>18 cost per kWh </a:t>
            </a:r>
          </a:p>
          <a:p>
            <a:pPr marL="0" lvl="0" indent="0">
              <a:buNone/>
            </a:pPr>
            <a:endParaRPr lang="en-US" sz="1100" dirty="0">
              <a:solidFill>
                <a:prstClr val="black"/>
              </a:solidFill>
            </a:endParaRPr>
          </a:p>
          <a:p>
            <a:pPr marL="0" lvl="0" indent="0">
              <a:buNone/>
            </a:pPr>
            <a:r>
              <a:rPr lang="en-US" sz="2800" dirty="0">
                <a:solidFill>
                  <a:prstClr val="black"/>
                </a:solidFill>
              </a:rPr>
              <a:t>Average </a:t>
            </a:r>
            <a:r>
              <a:rPr lang="en-US" sz="2800" dirty="0" smtClean="0">
                <a:solidFill>
                  <a:prstClr val="black"/>
                </a:solidFill>
              </a:rPr>
              <a:t>DU </a:t>
            </a:r>
            <a:r>
              <a:rPr lang="en-US" sz="2800" dirty="0">
                <a:solidFill>
                  <a:prstClr val="black"/>
                </a:solidFill>
              </a:rPr>
              <a:t>of </a:t>
            </a:r>
            <a:r>
              <a:rPr lang="en-US" sz="2800" dirty="0" smtClean="0">
                <a:solidFill>
                  <a:prstClr val="black"/>
                </a:solidFill>
              </a:rPr>
              <a:t>systems </a:t>
            </a:r>
            <a:r>
              <a:rPr lang="en-US" sz="2800" dirty="0">
                <a:solidFill>
                  <a:prstClr val="black"/>
                </a:solidFill>
              </a:rPr>
              <a:t>in area is </a:t>
            </a:r>
            <a:r>
              <a:rPr lang="en-US" sz="2800" dirty="0" smtClean="0">
                <a:solidFill>
                  <a:prstClr val="black"/>
                </a:solidFill>
              </a:rPr>
              <a:t>45% </a:t>
            </a:r>
            <a:r>
              <a:rPr lang="en-US" sz="2800" dirty="0">
                <a:solidFill>
                  <a:prstClr val="black"/>
                </a:solidFill>
              </a:rPr>
              <a:t>should be </a:t>
            </a:r>
            <a:r>
              <a:rPr lang="en-US" sz="2800" dirty="0" smtClean="0">
                <a:solidFill>
                  <a:prstClr val="black"/>
                </a:solidFill>
              </a:rPr>
              <a:t>80%</a:t>
            </a:r>
            <a:endParaRPr lang="en-US" sz="2800" dirty="0">
              <a:solidFill>
                <a:prstClr val="black"/>
              </a:solidFill>
            </a:endParaRPr>
          </a:p>
          <a:p>
            <a:pPr marL="0" lvl="0" indent="0">
              <a:buNone/>
            </a:pPr>
            <a:endParaRPr lang="en-US" sz="1100" dirty="0">
              <a:solidFill>
                <a:prstClr val="black"/>
              </a:solidFill>
            </a:endParaRPr>
          </a:p>
          <a:p>
            <a:pPr marL="0" lvl="0" indent="0">
              <a:buNone/>
            </a:pPr>
            <a:r>
              <a:rPr lang="en-US" sz="2800" dirty="0">
                <a:solidFill>
                  <a:prstClr val="black"/>
                </a:solidFill>
              </a:rPr>
              <a:t>If repair is made you could save </a:t>
            </a:r>
            <a:r>
              <a:rPr lang="en-US" sz="2800" dirty="0" smtClean="0">
                <a:solidFill>
                  <a:prstClr val="black"/>
                </a:solidFill>
              </a:rPr>
              <a:t>6100 </a:t>
            </a:r>
            <a:r>
              <a:rPr lang="en-US" sz="2800" dirty="0">
                <a:solidFill>
                  <a:prstClr val="black"/>
                </a:solidFill>
              </a:rPr>
              <a:t>kWh or $</a:t>
            </a:r>
            <a:r>
              <a:rPr lang="en-US" sz="2800" dirty="0" smtClean="0">
                <a:solidFill>
                  <a:prstClr val="black"/>
                </a:solidFill>
              </a:rPr>
              <a:t>1100.00</a:t>
            </a:r>
            <a:endParaRPr lang="en-US" sz="2800" dirty="0">
              <a:solidFill>
                <a:prstClr val="black"/>
              </a:solidFill>
            </a:endParaRPr>
          </a:p>
          <a:p>
            <a:pPr marL="0" lvl="0" indent="0" algn="ctr">
              <a:buNone/>
            </a:pPr>
            <a:r>
              <a:rPr lang="en-US" sz="2800" dirty="0">
                <a:solidFill>
                  <a:prstClr val="black"/>
                </a:solidFill>
              </a:rPr>
              <a:t>per year   </a:t>
            </a:r>
          </a:p>
          <a:p>
            <a:pPr marL="0" indent="0">
              <a:buNone/>
            </a:pPr>
            <a:endParaRPr lang="en-US" dirty="0"/>
          </a:p>
        </p:txBody>
      </p:sp>
    </p:spTree>
    <p:extLst>
      <p:ext uri="{BB962C8B-B14F-4D97-AF65-F5344CB8AC3E}">
        <p14:creationId xmlns:p14="http://schemas.microsoft.com/office/powerpoint/2010/main" val="297923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Undersized Mainline</a:t>
            </a:r>
            <a:endParaRPr lang="en-US" dirty="0"/>
          </a:p>
        </p:txBody>
      </p:sp>
      <p:sp>
        <p:nvSpPr>
          <p:cNvPr id="3" name="Content Placeholder 2"/>
          <p:cNvSpPr>
            <a:spLocks noGrp="1"/>
          </p:cNvSpPr>
          <p:nvPr>
            <p:ph idx="1"/>
          </p:nvPr>
        </p:nvSpPr>
        <p:spPr/>
        <p:txBody>
          <a:bodyPr>
            <a:normAutofit/>
          </a:bodyPr>
          <a:lstStyle/>
          <a:p>
            <a:pPr marL="0" lvl="0" indent="0" algn="ctr">
              <a:buNone/>
            </a:pPr>
            <a:r>
              <a:rPr lang="en-US" sz="2800" dirty="0">
                <a:solidFill>
                  <a:prstClr val="black"/>
                </a:solidFill>
              </a:rPr>
              <a:t>If you </a:t>
            </a:r>
            <a:r>
              <a:rPr lang="en-US" sz="2800" dirty="0" smtClean="0">
                <a:solidFill>
                  <a:prstClr val="black"/>
                </a:solidFill>
              </a:rPr>
              <a:t>replace </a:t>
            </a:r>
            <a:r>
              <a:rPr lang="en-US" sz="2800" dirty="0">
                <a:solidFill>
                  <a:prstClr val="black"/>
                </a:solidFill>
              </a:rPr>
              <a:t>your </a:t>
            </a:r>
            <a:r>
              <a:rPr lang="en-US" sz="2800" dirty="0" smtClean="0">
                <a:solidFill>
                  <a:prstClr val="black"/>
                </a:solidFill>
              </a:rPr>
              <a:t>4 inch mainline </a:t>
            </a:r>
            <a:r>
              <a:rPr lang="en-US" sz="2800" dirty="0">
                <a:solidFill>
                  <a:prstClr val="black"/>
                </a:solidFill>
              </a:rPr>
              <a:t>NRCS may be able to help with the cost through their EQIP Program</a:t>
            </a:r>
          </a:p>
          <a:p>
            <a:pPr marL="0" lvl="0" indent="0">
              <a:buNone/>
            </a:pPr>
            <a:endParaRPr lang="en-US" sz="1100" dirty="0">
              <a:solidFill>
                <a:prstClr val="black"/>
              </a:solidFill>
            </a:endParaRPr>
          </a:p>
          <a:p>
            <a:pPr marL="0" lvl="0" indent="0">
              <a:buNone/>
            </a:pPr>
            <a:r>
              <a:rPr lang="en-US" sz="2800" dirty="0">
                <a:solidFill>
                  <a:prstClr val="black"/>
                </a:solidFill>
              </a:rPr>
              <a:t>Example:</a:t>
            </a:r>
          </a:p>
          <a:p>
            <a:pPr marL="0" lvl="0" indent="0" algn="ctr">
              <a:buNone/>
            </a:pPr>
            <a:r>
              <a:rPr lang="en-US" sz="2800" dirty="0" smtClean="0">
                <a:solidFill>
                  <a:prstClr val="black"/>
                </a:solidFill>
              </a:rPr>
              <a:t>4 inch pipe, 400 GPM, 1000 hours,20 PSI pressure drop $.</a:t>
            </a:r>
            <a:r>
              <a:rPr lang="en-US" sz="2800" dirty="0">
                <a:solidFill>
                  <a:prstClr val="black"/>
                </a:solidFill>
              </a:rPr>
              <a:t>18 cost per kWh </a:t>
            </a:r>
          </a:p>
          <a:p>
            <a:pPr marL="0" lvl="0" indent="0">
              <a:buNone/>
            </a:pPr>
            <a:endParaRPr lang="en-US" sz="1100" dirty="0">
              <a:solidFill>
                <a:prstClr val="black"/>
              </a:solidFill>
            </a:endParaRPr>
          </a:p>
          <a:p>
            <a:pPr marL="0" lvl="0" indent="0" algn="ctr">
              <a:buNone/>
            </a:pPr>
            <a:r>
              <a:rPr lang="en-US" sz="2800" dirty="0" smtClean="0">
                <a:solidFill>
                  <a:prstClr val="black"/>
                </a:solidFill>
              </a:rPr>
              <a:t>Switching to 6 inch mainline could </a:t>
            </a:r>
            <a:r>
              <a:rPr lang="en-US" sz="2800" dirty="0">
                <a:solidFill>
                  <a:prstClr val="black"/>
                </a:solidFill>
              </a:rPr>
              <a:t>save </a:t>
            </a:r>
            <a:r>
              <a:rPr lang="en-US" sz="2800" dirty="0" smtClean="0">
                <a:solidFill>
                  <a:prstClr val="black"/>
                </a:solidFill>
              </a:rPr>
              <a:t>17,650 </a:t>
            </a:r>
            <a:r>
              <a:rPr lang="en-US" sz="2800" dirty="0">
                <a:solidFill>
                  <a:prstClr val="black"/>
                </a:solidFill>
              </a:rPr>
              <a:t>kWh or </a:t>
            </a:r>
            <a:r>
              <a:rPr lang="en-US" sz="2800" dirty="0" smtClean="0">
                <a:solidFill>
                  <a:prstClr val="black"/>
                </a:solidFill>
              </a:rPr>
              <a:t>$3200.00 per </a:t>
            </a:r>
            <a:r>
              <a:rPr lang="en-US" sz="2800" dirty="0">
                <a:solidFill>
                  <a:prstClr val="black"/>
                </a:solidFill>
              </a:rPr>
              <a:t>year   </a:t>
            </a:r>
          </a:p>
          <a:p>
            <a:pPr marL="0" indent="0">
              <a:buNone/>
            </a:pPr>
            <a:endParaRPr lang="en-US" dirty="0"/>
          </a:p>
        </p:txBody>
      </p:sp>
    </p:spTree>
    <p:extLst>
      <p:ext uri="{BB962C8B-B14F-4D97-AF65-F5344CB8AC3E}">
        <p14:creationId xmlns:p14="http://schemas.microsoft.com/office/powerpoint/2010/main" val="369076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Frequency Drive</a:t>
            </a:r>
            <a:endParaRPr lang="en-US" dirty="0"/>
          </a:p>
        </p:txBody>
      </p:sp>
      <p:sp>
        <p:nvSpPr>
          <p:cNvPr id="3" name="Content Placeholder 2"/>
          <p:cNvSpPr>
            <a:spLocks noGrp="1"/>
          </p:cNvSpPr>
          <p:nvPr>
            <p:ph idx="1"/>
          </p:nvPr>
        </p:nvSpPr>
        <p:spPr/>
        <p:txBody>
          <a:bodyPr/>
          <a:lstStyle/>
          <a:p>
            <a:pPr marL="0" indent="0" algn="ctr">
              <a:lnSpc>
                <a:spcPct val="90000"/>
              </a:lnSpc>
              <a:buNone/>
            </a:pPr>
            <a:r>
              <a:rPr lang="en-US" dirty="0" smtClean="0"/>
              <a:t>PG&amp;E has rebate program to help with cost.</a:t>
            </a:r>
          </a:p>
          <a:p>
            <a:pPr>
              <a:lnSpc>
                <a:spcPct val="90000"/>
              </a:lnSpc>
            </a:pPr>
            <a:r>
              <a:rPr lang="en-US" dirty="0" smtClean="0"/>
              <a:t>When speed is reduced to 75 percent of design speed, flow decreases to 75 percent, outlet pressure decreases to 56 percent, and the input power requirement drops to 42 percent of full-speed values. </a:t>
            </a:r>
          </a:p>
          <a:p>
            <a:pPr>
              <a:lnSpc>
                <a:spcPct val="90000"/>
              </a:lnSpc>
            </a:pPr>
            <a:endParaRPr lang="en-US" sz="1100" dirty="0" smtClean="0"/>
          </a:p>
          <a:p>
            <a:pPr>
              <a:lnSpc>
                <a:spcPct val="90000"/>
              </a:lnSpc>
            </a:pPr>
            <a:r>
              <a:rPr lang="en-US" dirty="0" smtClean="0"/>
              <a:t>Even small reductions in speed and flow can result in significant energy savings.</a:t>
            </a:r>
            <a:endParaRPr lang="en-US" dirty="0"/>
          </a:p>
        </p:txBody>
      </p:sp>
    </p:spTree>
    <p:extLst>
      <p:ext uri="{BB962C8B-B14F-4D97-AF65-F5344CB8AC3E}">
        <p14:creationId xmlns:p14="http://schemas.microsoft.com/office/powerpoint/2010/main" val="585738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Efficient Motors</a:t>
            </a:r>
            <a:endParaRPr lang="en-US" dirty="0"/>
          </a:p>
        </p:txBody>
      </p:sp>
      <p:sp>
        <p:nvSpPr>
          <p:cNvPr id="3" name="Content Placeholder 2"/>
          <p:cNvSpPr>
            <a:spLocks noGrp="1"/>
          </p:cNvSpPr>
          <p:nvPr>
            <p:ph idx="1"/>
          </p:nvPr>
        </p:nvSpPr>
        <p:spPr/>
        <p:txBody>
          <a:bodyPr/>
          <a:lstStyle/>
          <a:p>
            <a:pPr marL="0" indent="0" algn="ctr">
              <a:lnSpc>
                <a:spcPct val="90000"/>
              </a:lnSpc>
              <a:buNone/>
            </a:pPr>
            <a:endParaRPr lang="en-US" dirty="0" smtClean="0"/>
          </a:p>
          <a:p>
            <a:pPr marL="0" indent="0" algn="ctr">
              <a:lnSpc>
                <a:spcPct val="90000"/>
              </a:lnSpc>
              <a:buNone/>
            </a:pPr>
            <a:r>
              <a:rPr lang="en-US" dirty="0" smtClean="0"/>
              <a:t>PG&amp;E has rebate program to help with cost.</a:t>
            </a:r>
          </a:p>
          <a:p>
            <a:pPr marL="0" indent="0" algn="ctr">
              <a:lnSpc>
                <a:spcPct val="90000"/>
              </a:lnSpc>
              <a:buNone/>
            </a:pPr>
            <a:endParaRPr lang="en-US" dirty="0" smtClean="0"/>
          </a:p>
          <a:p>
            <a:pPr marL="0" indent="0" algn="ctr">
              <a:lnSpc>
                <a:spcPct val="90000"/>
              </a:lnSpc>
              <a:buNone/>
            </a:pPr>
            <a:r>
              <a:rPr lang="en-US" dirty="0" smtClean="0"/>
              <a:t>1000 hours per year and $.18 cost per kWh</a:t>
            </a:r>
            <a:endParaRPr lang="en-US" dirty="0"/>
          </a:p>
          <a:p>
            <a:pPr marL="0" indent="0" algn="ctr">
              <a:lnSpc>
                <a:spcPct val="90000"/>
              </a:lnSpc>
              <a:buNone/>
            </a:pPr>
            <a:endParaRPr lang="en-US" dirty="0" smtClean="0"/>
          </a:p>
          <a:p>
            <a:pPr marL="0" indent="0" algn="ctr">
              <a:lnSpc>
                <a:spcPct val="90000"/>
              </a:lnSpc>
              <a:buNone/>
            </a:pPr>
            <a:r>
              <a:rPr lang="en-US" dirty="0" smtClean="0"/>
              <a:t>25 HP Saves about $111.00</a:t>
            </a:r>
          </a:p>
          <a:p>
            <a:pPr marL="0" indent="0" algn="ctr">
              <a:lnSpc>
                <a:spcPct val="90000"/>
              </a:lnSpc>
              <a:buNone/>
            </a:pPr>
            <a:r>
              <a:rPr lang="en-US" dirty="0" smtClean="0"/>
              <a:t>50 HP saves about $172.00 </a:t>
            </a:r>
          </a:p>
        </p:txBody>
      </p:sp>
    </p:spTree>
    <p:extLst>
      <p:ext uri="{BB962C8B-B14F-4D97-AF65-F5344CB8AC3E}">
        <p14:creationId xmlns:p14="http://schemas.microsoft.com/office/powerpoint/2010/main" val="3747366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221</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Pump Efficiency</vt:lpstr>
      <vt:lpstr>Irrigation System Improvement</vt:lpstr>
      <vt:lpstr>Undersized Mainline</vt:lpstr>
      <vt:lpstr>Variable Frequency Drive</vt:lpstr>
      <vt:lpstr>Energy Efficient Motors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Mateo County RCD</dc:title>
  <dc:creator>User</dc:creator>
  <cp:lastModifiedBy>Kellyx Nelson</cp:lastModifiedBy>
  <cp:revision>9</cp:revision>
  <dcterms:created xsi:type="dcterms:W3CDTF">2012-12-26T19:43:01Z</dcterms:created>
  <dcterms:modified xsi:type="dcterms:W3CDTF">2014-12-02T22:04:18Z</dcterms:modified>
</cp:coreProperties>
</file>