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20"/>
  </p:notesMasterIdLst>
  <p:handoutMasterIdLst>
    <p:handoutMasterId r:id="rId21"/>
  </p:handoutMasterIdLst>
  <p:sldIdLst>
    <p:sldId id="256" r:id="rId2"/>
    <p:sldId id="447" r:id="rId3"/>
    <p:sldId id="481" r:id="rId4"/>
    <p:sldId id="446" r:id="rId5"/>
    <p:sldId id="515" r:id="rId6"/>
    <p:sldId id="535" r:id="rId7"/>
    <p:sldId id="520" r:id="rId8"/>
    <p:sldId id="525" r:id="rId9"/>
    <p:sldId id="521" r:id="rId10"/>
    <p:sldId id="522" r:id="rId11"/>
    <p:sldId id="533" r:id="rId12"/>
    <p:sldId id="534" r:id="rId13"/>
    <p:sldId id="514" r:id="rId14"/>
    <p:sldId id="529" r:id="rId15"/>
    <p:sldId id="531" r:id="rId16"/>
    <p:sldId id="524" r:id="rId17"/>
    <p:sldId id="527" r:id="rId18"/>
    <p:sldId id="493" r:id="rId19"/>
  </p:sldIdLst>
  <p:sldSz cx="9144000" cy="6858000" type="screen4x3"/>
  <p:notesSz cx="6858000" cy="93138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000066"/>
    <a:srgbClr val="DDDDDD"/>
    <a:srgbClr val="000000"/>
    <a:srgbClr val="99FF33"/>
    <a:srgbClr val="FFFF00"/>
    <a:srgbClr val="0000CC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88942" autoAdjust="0"/>
  </p:normalViewPr>
  <p:slideViewPr>
    <p:cSldViewPr>
      <p:cViewPr>
        <p:scale>
          <a:sx n="75" d="100"/>
          <a:sy n="75" d="100"/>
        </p:scale>
        <p:origin x="-1956" y="-9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9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7138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9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47138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A6C00414-996B-4424-8CB4-C383BC3E7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47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1725" y="698500"/>
            <a:ext cx="4656138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7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363"/>
            <a:ext cx="5486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7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7138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7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7138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E3D4DBB-74D9-4A27-B511-9D0FFA7F9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711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E8BD7AA-3F33-44A4-A586-558141281639}" type="slidenum">
              <a:rPr lang="en-US">
                <a:latin typeface="Arial" charset="0"/>
              </a:rPr>
              <a:pPr/>
              <a:t>1</a:t>
            </a:fld>
            <a:endParaRPr lang="en-US">
              <a:latin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sz="180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3D4DBB-74D9-4A27-B511-9D0FFA7F998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3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3D4DBB-74D9-4A27-B511-9D0FFA7F998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68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3D4DBB-74D9-4A27-B511-9D0FFA7F998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107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3D4DBB-74D9-4A27-B511-9D0FFA7F998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50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3D4DBB-74D9-4A27-B511-9D0FFA7F998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30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58D65CA5-28A3-4A55-B48B-AAA558C355CA}" type="slidenum">
              <a:rPr lang="en-US">
                <a:latin typeface="Arial" charset="0"/>
              </a:rPr>
              <a:pPr/>
              <a:t>2</a:t>
            </a:fld>
            <a:endParaRPr lang="en-US">
              <a:latin typeface="Arial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00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3D4DBB-74D9-4A27-B511-9D0FFA7F998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624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CD47B6FE-39FE-4A00-9469-B40CD6B2FA3F}" type="slidenum">
              <a:rPr lang="en-US">
                <a:latin typeface="Arial" charset="0"/>
              </a:rPr>
              <a:pPr/>
              <a:t>4</a:t>
            </a:fld>
            <a:endParaRPr lang="en-US">
              <a:latin typeface="Arial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800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800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30EFDCD-503E-47EC-BF87-ABFCFEBEEE73}" type="slidenum">
              <a:rPr lang="en-US">
                <a:latin typeface="Arial" charset="0"/>
              </a:rPr>
              <a:pPr/>
              <a:t>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3D4DBB-74D9-4A27-B511-9D0FFA7F998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75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1C7AA4A3-F2DE-41E0-AFA7-7CCDFC57847E}" type="slidenum">
              <a:rPr lang="en-US" altLang="en-US" smtClean="0">
                <a:solidFill>
                  <a:prstClr val="black"/>
                </a:solidFill>
                <a:latin typeface="Arial" charset="0"/>
              </a:rPr>
              <a:pPr/>
              <a:t>7</a:t>
            </a:fld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800" baseline="0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8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0"/>
            <a:endParaRPr lang="en-US" sz="28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3D4DBB-74D9-4A27-B511-9D0FFA7F998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50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3D4DBB-74D9-4A27-B511-9D0FFA7F998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20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82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42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90483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30EC484-C3C4-4030-9759-DC51540C2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1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33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15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87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3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590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87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2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93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18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5520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7745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0"/>
          <p:cNvSpPr>
            <a:spLocks noChangeArrowheads="1"/>
          </p:cNvSpPr>
          <p:nvPr userDrawn="1"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946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46" y="6121095"/>
            <a:ext cx="2699309" cy="724205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94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FF3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FF33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FF33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FF33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FF33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99FF33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99FF33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99FF33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99FF33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kellyx@sanmateorcd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114800"/>
            <a:ext cx="5791200" cy="1371600"/>
          </a:xfrm>
          <a:noFill/>
        </p:spPr>
        <p:txBody>
          <a:bodyPr/>
          <a:lstStyle/>
          <a:p>
            <a:pPr algn="r" eaLnBrk="1" hangingPunct="1">
              <a:lnSpc>
                <a:spcPct val="80000"/>
              </a:lnSpc>
            </a:pPr>
            <a:r>
              <a:rPr lang="en-US" sz="2000" dirty="0" smtClean="0">
                <a:effectLst/>
              </a:rPr>
              <a:t>Presented to </a:t>
            </a:r>
          </a:p>
          <a:p>
            <a:pPr algn="r" eaLnBrk="1" hangingPunct="1">
              <a:lnSpc>
                <a:spcPct val="80000"/>
              </a:lnSpc>
            </a:pPr>
            <a:r>
              <a:rPr lang="en-US" sz="2000" dirty="0" smtClean="0">
                <a:effectLst/>
              </a:rPr>
              <a:t>San Mateo County Agricultural Workshop </a:t>
            </a:r>
          </a:p>
          <a:p>
            <a:pPr algn="r" eaLnBrk="1" hangingPunct="1">
              <a:lnSpc>
                <a:spcPct val="80000"/>
              </a:lnSpc>
            </a:pPr>
            <a:r>
              <a:rPr lang="en-US" sz="2000" dirty="0" smtClean="0">
                <a:effectLst/>
              </a:rPr>
              <a:t>December 5, 2014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0200" y="1371600"/>
            <a:ext cx="8509000" cy="1547813"/>
          </a:xfrm>
        </p:spPr>
        <p:txBody>
          <a:bodyPr/>
          <a:lstStyle/>
          <a:p>
            <a:pPr eaLnBrk="1" hangingPunct="1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400" dirty="0" smtClean="0"/>
              <a:t>RCD &amp; NRCS</a:t>
            </a:r>
            <a:br>
              <a:rPr lang="en-US" sz="4400" dirty="0" smtClean="0"/>
            </a:br>
            <a:r>
              <a:rPr lang="en-US" sz="3600" dirty="0"/>
              <a:t>Water</a:t>
            </a:r>
            <a:r>
              <a:rPr lang="en-US" sz="3600" dirty="0" smtClean="0"/>
              <a:t> Solutions </a:t>
            </a:r>
            <a:br>
              <a:rPr lang="en-US" sz="3600" dirty="0" smtClean="0"/>
            </a:br>
            <a:r>
              <a:rPr lang="en-US" sz="3600" dirty="0" smtClean="0"/>
              <a:t>for Farmers and Ranchers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41" y="3808307"/>
            <a:ext cx="1717431" cy="992293"/>
          </a:xfrm>
          <a:prstGeom prst="rect">
            <a:avLst/>
          </a:prstGeom>
        </p:spPr>
      </p:pic>
      <p:pic>
        <p:nvPicPr>
          <p:cNvPr id="5" name="Picture 9" descr="usda-nrcs_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" y="5122968"/>
            <a:ext cx="20716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002 (1)_stit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" y="1895475"/>
            <a:ext cx="7196138" cy="292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94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Water Storage</a:t>
            </a:r>
            <a:endParaRPr lang="en-US" dirty="0"/>
          </a:p>
        </p:txBody>
      </p:sp>
      <p:pic>
        <p:nvPicPr>
          <p:cNvPr id="7170" name="Picture 2" descr="F:\Ag Water Photos\IMG_613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1"/>
          <a:stretch/>
        </p:blipFill>
        <p:spPr bwMode="auto">
          <a:xfrm>
            <a:off x="1551517" y="1371600"/>
            <a:ext cx="6040966" cy="411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85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Ag Water Photos\Solar Stockwater_Croppe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361" y="838200"/>
            <a:ext cx="6331278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23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4643438" cy="7588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Water Conservation</a:t>
            </a:r>
          </a:p>
        </p:txBody>
      </p:sp>
      <p:pic>
        <p:nvPicPr>
          <p:cNvPr id="5" name="Picture 4" descr="DSC_0168"/>
          <p:cNvPicPr>
            <a:picLocks noChangeAspect="1" noChangeArrowheads="1"/>
          </p:cNvPicPr>
          <p:nvPr/>
        </p:nvPicPr>
        <p:blipFill>
          <a:blip r:embed="rId3" cstate="print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86351"/>
            <a:ext cx="4530057" cy="3012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vwc aw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72351"/>
            <a:ext cx="3037200" cy="880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14400"/>
            <a:ext cx="3399617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25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ownloads\IMG_4797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914400"/>
            <a:ext cx="3129960" cy="469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Ag Water Photos\IMG_32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4978399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35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Ag Water Photos\IMG_32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6324600" cy="474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61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26" y="256601"/>
            <a:ext cx="8793974" cy="566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69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39825"/>
          </a:xfrm>
        </p:spPr>
        <p:txBody>
          <a:bodyPr/>
          <a:lstStyle/>
          <a:p>
            <a:r>
              <a:rPr lang="en-US" dirty="0" smtClean="0"/>
              <a:t>How Can We Help You?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4953000" cy="4530725"/>
          </a:xfrm>
        </p:spPr>
        <p:txBody>
          <a:bodyPr/>
          <a:lstStyle/>
          <a:p>
            <a:r>
              <a:rPr lang="en-US" sz="2400" dirty="0" smtClean="0"/>
              <a:t>Pond development and repair</a:t>
            </a:r>
          </a:p>
          <a:p>
            <a:r>
              <a:rPr lang="en-US" sz="2400" dirty="0" smtClean="0"/>
              <a:t>Irrigation improvements</a:t>
            </a:r>
          </a:p>
          <a:p>
            <a:r>
              <a:rPr lang="en-US" sz="2400" dirty="0" smtClean="0"/>
              <a:t>Rainwater harvesting</a:t>
            </a:r>
          </a:p>
          <a:p>
            <a:r>
              <a:rPr lang="en-US" sz="2400" dirty="0" smtClean="0"/>
              <a:t>Improving soil health </a:t>
            </a:r>
          </a:p>
          <a:p>
            <a:pPr marL="400050" lvl="1" indent="0">
              <a:buNone/>
            </a:pPr>
            <a:r>
              <a:rPr lang="en-US" sz="2400" dirty="0" smtClean="0"/>
              <a:t>(for irrigation efficiency, drought tolerance, water retention or drainage, etc.)</a:t>
            </a:r>
          </a:p>
          <a:p>
            <a:r>
              <a:rPr lang="en-US" sz="2400" dirty="0" smtClean="0"/>
              <a:t>Water development</a:t>
            </a:r>
          </a:p>
          <a:p>
            <a:r>
              <a:rPr lang="en-US" sz="2400" dirty="0" smtClean="0"/>
              <a:t>Assistance with permits</a:t>
            </a:r>
          </a:p>
          <a:p>
            <a:r>
              <a:rPr lang="en-US" sz="2400" dirty="0" smtClean="0"/>
              <a:t>Funding and cost-share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5" name="Picture 2" descr="F:\Ag Water Photos\IMG_32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6"/>
          <a:stretch/>
        </p:blipFill>
        <p:spPr bwMode="auto">
          <a:xfrm>
            <a:off x="4787900" y="1793875"/>
            <a:ext cx="4127500" cy="3540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99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turgeon_cattle_blu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066800" y="1447800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i="1" dirty="0">
                <a:solidFill>
                  <a:srgbClr val="000066"/>
                </a:solidFill>
                <a:latin typeface="Comic Sans MS" pitchFamily="66" charset="0"/>
              </a:rPr>
              <a:t>Thank you</a:t>
            </a: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1219200" y="3733800"/>
            <a:ext cx="381000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pitchFamily="66" charset="0"/>
              </a:rPr>
              <a:t>Kellyx Nelson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pitchFamily="66" charset="0"/>
              </a:rPr>
              <a:t>Executive Director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pitchFamily="66" charset="0"/>
              </a:rPr>
              <a:t>San Mateo County Resource Conservation District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pitchFamily="66" charset="0"/>
                <a:hlinkClick r:id="rId4"/>
              </a:rPr>
              <a:t>kellyx@sanmateorcd.org</a:t>
            </a:r>
            <a:endParaRPr lang="en-US">
              <a:solidFill>
                <a:srgbClr val="FFFFFF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pitchFamily="66" charset="0"/>
              </a:rPr>
              <a:t>650.712.7765</a:t>
            </a:r>
          </a:p>
          <a:p>
            <a:pPr>
              <a:spcBef>
                <a:spcPct val="50000"/>
              </a:spcBef>
            </a:pPr>
            <a:endParaRPr lang="en-US">
              <a:solidFill>
                <a:srgbClr val="FF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83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5" name="Picture 7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8000" r="4121" b="8000"/>
          <a:stretch>
            <a:fillRect/>
          </a:stretch>
        </p:blipFill>
        <p:spPr bwMode="auto">
          <a:xfrm>
            <a:off x="3167062" y="107950"/>
            <a:ext cx="4071938" cy="5759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8"/>
          <p:cNvSpPr txBox="1">
            <a:spLocks noChangeArrowheads="1"/>
          </p:cNvSpPr>
          <p:nvPr/>
        </p:nvSpPr>
        <p:spPr bwMode="auto">
          <a:xfrm>
            <a:off x="203200" y="2325469"/>
            <a:ext cx="2921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i="1" dirty="0">
                <a:solidFill>
                  <a:srgbClr val="99FF33"/>
                </a:solidFill>
                <a:latin typeface="Comic Sans MS" pitchFamily="66" charset="0"/>
              </a:rPr>
              <a:t>S</a:t>
            </a:r>
            <a:r>
              <a:rPr lang="en-US" sz="3200" b="1" i="1" dirty="0" smtClean="0">
                <a:solidFill>
                  <a:srgbClr val="99FF33"/>
                </a:solidFill>
                <a:latin typeface="Comic Sans MS" pitchFamily="66" charset="0"/>
              </a:rPr>
              <a:t>ince</a:t>
            </a:r>
            <a:r>
              <a:rPr lang="en-US" sz="3600" i="1" dirty="0" smtClean="0">
                <a:latin typeface="Comic Sans MS" pitchFamily="66" charset="0"/>
              </a:rPr>
              <a:t> </a:t>
            </a:r>
            <a:r>
              <a:rPr lang="en-US" sz="3200" b="1" i="1" dirty="0" smtClean="0">
                <a:solidFill>
                  <a:srgbClr val="99FF33"/>
                </a:solidFill>
                <a:latin typeface="Comic Sans MS" pitchFamily="66" charset="0"/>
              </a:rPr>
              <a:t>1939</a:t>
            </a:r>
            <a:endParaRPr lang="en-US" sz="3200" b="1" i="1" dirty="0">
              <a:solidFill>
                <a:srgbClr val="99FF33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609600" y="669924"/>
            <a:ext cx="297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99FF33"/>
                </a:solidFill>
                <a:latin typeface="Comic Sans MS" pitchFamily="66" charset="0"/>
              </a:rPr>
              <a:t>What We Do</a:t>
            </a: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457200" y="1691104"/>
            <a:ext cx="70866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</a:pPr>
            <a:r>
              <a:rPr lang="en-US" sz="2400" b="1" dirty="0">
                <a:latin typeface="Comic Sans MS" pitchFamily="66" charset="0"/>
              </a:rPr>
              <a:t>Technical Assistance</a:t>
            </a:r>
          </a:p>
          <a:p>
            <a:pPr eaLnBrk="1" hangingPunct="1">
              <a:spcBef>
                <a:spcPct val="5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</a:pPr>
            <a:r>
              <a:rPr lang="en-US" sz="2400" b="1" dirty="0">
                <a:latin typeface="Comic Sans MS" pitchFamily="66" charset="0"/>
              </a:rPr>
              <a:t>Project Implementation</a:t>
            </a:r>
          </a:p>
          <a:p>
            <a:pPr eaLnBrk="1" hangingPunct="1">
              <a:spcBef>
                <a:spcPct val="5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</a:pPr>
            <a:r>
              <a:rPr lang="en-US" sz="2400" b="1" dirty="0" smtClean="0">
                <a:latin typeface="Comic Sans MS" pitchFamily="66" charset="0"/>
              </a:rPr>
              <a:t>Conservation Planning</a:t>
            </a:r>
            <a:endParaRPr lang="en-US" sz="2400" b="1" dirty="0"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</a:pPr>
            <a:r>
              <a:rPr lang="en-US" sz="2400" b="1" dirty="0">
                <a:latin typeface="Comic Sans MS" pitchFamily="66" charset="0"/>
              </a:rPr>
              <a:t>Education and Outreach</a:t>
            </a:r>
          </a:p>
        </p:txBody>
      </p:sp>
      <p:grpSp>
        <p:nvGrpSpPr>
          <p:cNvPr id="18441" name="Group 9"/>
          <p:cNvGrpSpPr>
            <a:grpSpLocks/>
          </p:cNvGrpSpPr>
          <p:nvPr/>
        </p:nvGrpSpPr>
        <p:grpSpPr bwMode="auto">
          <a:xfrm>
            <a:off x="2743200" y="3840162"/>
            <a:ext cx="5029200" cy="1570038"/>
            <a:chOff x="2496" y="2928"/>
            <a:chExt cx="3168" cy="989"/>
          </a:xfrm>
        </p:grpSpPr>
        <p:sp>
          <p:nvSpPr>
            <p:cNvPr id="6150" name="Text Box 6"/>
            <p:cNvSpPr txBox="1">
              <a:spLocks noChangeArrowheads="1"/>
            </p:cNvSpPr>
            <p:nvPr/>
          </p:nvSpPr>
          <p:spPr bwMode="auto">
            <a:xfrm>
              <a:off x="3216" y="3360"/>
              <a:ext cx="2448" cy="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400" b="1" dirty="0">
                <a:solidFill>
                  <a:srgbClr val="003366"/>
                </a:solidFill>
                <a:latin typeface="Comic Sans MS" pitchFamily="66" charset="0"/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3200" b="1" dirty="0">
                  <a:solidFill>
                    <a:srgbClr val="003366"/>
                  </a:solidFill>
                  <a:latin typeface="Comic Sans MS" pitchFamily="66" charset="0"/>
                </a:rPr>
                <a:t>Partnerships</a:t>
              </a:r>
            </a:p>
          </p:txBody>
        </p:sp>
        <p:sp>
          <p:nvSpPr>
            <p:cNvPr id="6151" name="AutoShape 8"/>
            <p:cNvSpPr>
              <a:spLocks noChangeArrowheads="1"/>
            </p:cNvSpPr>
            <p:nvPr/>
          </p:nvSpPr>
          <p:spPr bwMode="auto">
            <a:xfrm rot="-10097906">
              <a:off x="2496" y="2928"/>
              <a:ext cx="1296" cy="864"/>
            </a:xfrm>
            <a:custGeom>
              <a:avLst/>
              <a:gdLst>
                <a:gd name="T0" fmla="*/ 61 w 21600"/>
                <a:gd name="T1" fmla="*/ 3 h 21600"/>
                <a:gd name="T2" fmla="*/ 35 w 21600"/>
                <a:gd name="T3" fmla="*/ 6 h 21600"/>
                <a:gd name="T4" fmla="*/ 47 w 21600"/>
                <a:gd name="T5" fmla="*/ 12 h 21600"/>
                <a:gd name="T6" fmla="*/ 86 w 21600"/>
                <a:gd name="T7" fmla="*/ 13 h 21600"/>
                <a:gd name="T8" fmla="*/ 70 w 21600"/>
                <a:gd name="T9" fmla="*/ 24 h 21600"/>
                <a:gd name="T10" fmla="*/ 44 w 21600"/>
                <a:gd name="T11" fmla="*/ 1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7 w 21600"/>
                <a:gd name="T19" fmla="*/ 3175 h 21600"/>
                <a:gd name="T20" fmla="*/ 18433 w 21600"/>
                <a:gd name="T21" fmla="*/ 18425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756" y="9930"/>
                  </a:moveTo>
                  <a:cubicBezTo>
                    <a:pt x="14348" y="8072"/>
                    <a:pt x="12702" y="6749"/>
                    <a:pt x="10800" y="6749"/>
                  </a:cubicBezTo>
                  <a:cubicBezTo>
                    <a:pt x="10589" y="6748"/>
                    <a:pt x="10378" y="6765"/>
                    <a:pt x="10170" y="6798"/>
                  </a:cubicBezTo>
                  <a:lnTo>
                    <a:pt x="9122" y="131"/>
                  </a:lnTo>
                  <a:cubicBezTo>
                    <a:pt x="9677" y="43"/>
                    <a:pt x="10238" y="-1"/>
                    <a:pt x="10800" y="0"/>
                  </a:cubicBezTo>
                  <a:cubicBezTo>
                    <a:pt x="15871" y="0"/>
                    <a:pt x="20259" y="3528"/>
                    <a:pt x="21348" y="8480"/>
                  </a:cubicBezTo>
                  <a:lnTo>
                    <a:pt x="23985" y="7901"/>
                  </a:lnTo>
                  <a:lnTo>
                    <a:pt x="19356" y="15138"/>
                  </a:lnTo>
                  <a:lnTo>
                    <a:pt x="12119" y="10509"/>
                  </a:lnTo>
                  <a:lnTo>
                    <a:pt x="14756" y="9930"/>
                  </a:lnTo>
                  <a:close/>
                </a:path>
              </a:pathLst>
            </a:custGeom>
            <a:solidFill>
              <a:srgbClr val="FF6600">
                <a:alpha val="69019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29" name="Picture 5" descr="Z:\Photos\Photo Dump 2012-01-25\5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1554162"/>
            <a:ext cx="4298238" cy="2858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57200" y="2219965"/>
            <a:ext cx="3886200" cy="220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  <a:defRPr/>
            </a:pPr>
            <a:r>
              <a:rPr lang="en-US" sz="3200" b="1" dirty="0" smtClean="0">
                <a:solidFill>
                  <a:srgbClr val="EAEAEA"/>
                </a:solidFill>
                <a:latin typeface="+mn-lt"/>
              </a:rPr>
              <a:t>Non-regulatory</a:t>
            </a:r>
          </a:p>
          <a:p>
            <a:pPr marL="0" indent="0" eaLnBrk="1" hangingPunct="1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en-US" sz="1200" b="1" dirty="0">
              <a:solidFill>
                <a:srgbClr val="EAEAEA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  <a:defRPr/>
            </a:pPr>
            <a:r>
              <a:rPr lang="en-US" sz="3200" b="1" dirty="0" smtClean="0">
                <a:solidFill>
                  <a:srgbClr val="EAEAEA"/>
                </a:solidFill>
                <a:latin typeface="+mn-lt"/>
              </a:rPr>
              <a:t>Discreet</a:t>
            </a:r>
          </a:p>
          <a:p>
            <a:pPr marL="0" indent="0" eaLnBrk="1" hangingPunct="1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en-US" sz="1200" b="1" dirty="0">
              <a:solidFill>
                <a:srgbClr val="EAEAEA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  <a:defRPr/>
            </a:pPr>
            <a:r>
              <a:rPr lang="en-US" sz="3200" b="1" dirty="0">
                <a:solidFill>
                  <a:srgbClr val="EAEAEA"/>
                </a:solidFill>
                <a:latin typeface="+mn-lt"/>
              </a:rPr>
              <a:t>Free</a:t>
            </a:r>
          </a:p>
        </p:txBody>
      </p:sp>
      <p:pic>
        <p:nvPicPr>
          <p:cNvPr id="4" name="Picture 2" descr="Z:\Programs &amp; Projects\Rural Roads (RR)\Photos\RR Presentation Pics\technical assistanc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5" r="6485"/>
          <a:stretch/>
        </p:blipFill>
        <p:spPr bwMode="auto">
          <a:xfrm>
            <a:off x="3962400" y="1489075"/>
            <a:ext cx="4724400" cy="3671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95300" y="698500"/>
            <a:ext cx="297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99FF33"/>
                </a:solidFill>
                <a:latin typeface="Comic Sans MS" pitchFamily="66" charset="0"/>
              </a:rPr>
              <a:t>Our Work Is</a:t>
            </a:r>
            <a:endParaRPr lang="en-US" sz="3200" b="1" dirty="0">
              <a:solidFill>
                <a:srgbClr val="99FF33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60" name="Picture 4" descr="dee harle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7"/>
          <a:stretch/>
        </p:blipFill>
        <p:spPr bwMode="auto">
          <a:xfrm>
            <a:off x="6248400" y="3509962"/>
            <a:ext cx="2172559" cy="2433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5" descr="giusti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7"/>
          <a:stretch/>
        </p:blipFill>
        <p:spPr>
          <a:xfrm>
            <a:off x="782958" y="3497262"/>
            <a:ext cx="2569842" cy="2433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50838"/>
            <a:ext cx="3200400" cy="792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9FF3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9FF33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9FF33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9FF33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9FF33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9FF33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9FF33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9FF33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9FF33"/>
                </a:solidFill>
                <a:latin typeface="Comic Sans MS" pitchFamily="66" charset="0"/>
              </a:defRPr>
            </a:lvl9pPr>
          </a:lstStyle>
          <a:p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Agriculture</a:t>
            </a: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Z:\Photos\2014-05-02 [Repetto Construction - Risa photos]\IMG_4919_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8"/>
          <a:stretch/>
        </p:blipFill>
        <p:spPr bwMode="auto">
          <a:xfrm>
            <a:off x="1066800" y="1023938"/>
            <a:ext cx="4191000" cy="2354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Photos\2014-05-02 [Repetto Construction - Risa photos]\IMG_4855_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5" r="14103" b="22139"/>
          <a:stretch/>
        </p:blipFill>
        <p:spPr bwMode="auto">
          <a:xfrm>
            <a:off x="3657600" y="3509962"/>
            <a:ext cx="2307920" cy="2354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BrusselSproutFiel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1"/>
          <a:stretch/>
        </p:blipFill>
        <p:spPr bwMode="auto">
          <a:xfrm>
            <a:off x="5486400" y="1083469"/>
            <a:ext cx="2833369" cy="2269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28410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en_Ned_cropped2_0727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838200"/>
            <a:ext cx="3627438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PlanCover_wRCD_cropp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838200"/>
            <a:ext cx="3951288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5573611"/>
              </p:ext>
            </p:extLst>
          </p:nvPr>
        </p:nvGraphicFramePr>
        <p:xfrm>
          <a:off x="4724400" y="838200"/>
          <a:ext cx="3944938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Acrobat Document" r:id="rId6" imgW="5829300" imgH="7543800" progId="AcroExch.Document.7">
                  <p:embed/>
                </p:oleObj>
              </mc:Choice>
              <mc:Fallback>
                <p:oleObj name="Acrobat Document" r:id="rId6" imgW="5829300" imgH="75438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838200"/>
                        <a:ext cx="3944938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197662"/>
              </p:ext>
            </p:extLst>
          </p:nvPr>
        </p:nvGraphicFramePr>
        <p:xfrm>
          <a:off x="450850" y="838200"/>
          <a:ext cx="3944938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Acrobat Document" r:id="rId8" imgW="5829300" imgH="7543800" progId="AcroExch.Document.7">
                  <p:embed/>
                </p:oleObj>
              </mc:Choice>
              <mc:Fallback>
                <p:oleObj name="Acrobat Document" r:id="rId8" imgW="5829300" imgH="75438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838200"/>
                        <a:ext cx="3944938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28600" y="0"/>
            <a:ext cx="8610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altLang="en-US" sz="3000" b="1" smtClean="0">
                <a:solidFill>
                  <a:srgbClr val="99FF33"/>
                </a:solidFill>
                <a:latin typeface="Comic Sans MS" pitchFamily="66" charset="0"/>
              </a:rPr>
              <a:t>Technical Assistance &amp; Conservation Planning</a:t>
            </a:r>
          </a:p>
        </p:txBody>
      </p:sp>
    </p:spTree>
    <p:extLst>
      <p:ext uri="{BB962C8B-B14F-4D97-AF65-F5344CB8AC3E}">
        <p14:creationId xmlns:p14="http://schemas.microsoft.com/office/powerpoint/2010/main" val="188390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8600" y="1447800"/>
            <a:ext cx="5181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u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pPr eaLnBrk="1" hangingPunct="1">
              <a:buClr>
                <a:srgbClr val="EEC85E"/>
              </a:buClr>
              <a:buFont typeface="Wingdings" pitchFamily="2" charset="2"/>
              <a:buNone/>
              <a:defRPr/>
            </a:pPr>
            <a:endParaRPr lang="en-US" sz="2800" smtClean="0">
              <a:solidFill>
                <a:srgbClr val="EAEAEA"/>
              </a:solidFill>
            </a:endParaRPr>
          </a:p>
          <a:p>
            <a:pPr eaLnBrk="1" hangingPunct="1">
              <a:buClr>
                <a:srgbClr val="EEC85E"/>
              </a:buClr>
              <a:defRPr/>
            </a:pPr>
            <a:endParaRPr lang="en-US" sz="2800" smtClean="0">
              <a:solidFill>
                <a:srgbClr val="EAEAEA"/>
              </a:solidFill>
            </a:endParaRPr>
          </a:p>
        </p:txBody>
      </p:sp>
      <p:pic>
        <p:nvPicPr>
          <p:cNvPr id="3" name="Picture 3" descr="BrusselSprout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517650"/>
            <a:ext cx="32575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steelhead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838200"/>
            <a:ext cx="370840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rinking-wa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3752850"/>
            <a:ext cx="2954338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_MG_9809_3047"/>
          <p:cNvPicPr>
            <a:picLocks noChangeAspect="1" noChangeArrowheads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t="16551" b="13242"/>
          <a:stretch>
            <a:fillRect/>
          </a:stretch>
        </p:blipFill>
        <p:spPr bwMode="auto">
          <a:xfrm>
            <a:off x="190500" y="1060450"/>
            <a:ext cx="8763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305800" cy="7588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Limited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336892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39825"/>
          </a:xfrm>
        </p:spPr>
        <p:txBody>
          <a:bodyPr/>
          <a:lstStyle/>
          <a:p>
            <a:r>
              <a:rPr lang="en-US" dirty="0" smtClean="0"/>
              <a:t>Ponds Program</a:t>
            </a:r>
            <a:endParaRPr lang="en-US" dirty="0"/>
          </a:p>
        </p:txBody>
      </p:sp>
      <p:pic>
        <p:nvPicPr>
          <p:cNvPr id="7" name="Picture 2" descr="\\SVR-SBS2011\RedirectedFolders\Kellyx\Desktop\IMG_11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6040966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8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6675529" cy="498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11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6817</TotalTime>
  <Words>116</Words>
  <Application>Microsoft Office PowerPoint</Application>
  <PresentationFormat>On-screen Show (4:3)</PresentationFormat>
  <Paragraphs>53</Paragraphs>
  <Slides>18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Cliff</vt:lpstr>
      <vt:lpstr>Acrobat Document</vt:lpstr>
      <vt:lpstr>   RCD &amp; NRCS Water Solutions  for Farmers and Ranchers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Limited Water Resources</vt:lpstr>
      <vt:lpstr>Ponds Program</vt:lpstr>
      <vt:lpstr>PowerPoint Presentation</vt:lpstr>
      <vt:lpstr>PowerPoint Presentation</vt:lpstr>
      <vt:lpstr>Other Water Storage</vt:lpstr>
      <vt:lpstr>PowerPoint Presentation</vt:lpstr>
      <vt:lpstr>Water Conservation</vt:lpstr>
      <vt:lpstr>PowerPoint Presentation</vt:lpstr>
      <vt:lpstr>PowerPoint Presentation</vt:lpstr>
      <vt:lpstr>PowerPoint Presentation</vt:lpstr>
      <vt:lpstr>How Can We Help You?</vt:lpstr>
      <vt:lpstr>PowerPoint Presentation</vt:lpstr>
    </vt:vector>
  </TitlesOfParts>
  <Company>USDA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NRCS in San Mateo County</dc:title>
  <dc:creator>james.howard</dc:creator>
  <cp:lastModifiedBy>Sarah Rosendahl</cp:lastModifiedBy>
  <cp:revision>325</cp:revision>
  <cp:lastPrinted>2014-05-31T06:22:53Z</cp:lastPrinted>
  <dcterms:created xsi:type="dcterms:W3CDTF">2008-07-06T07:33:44Z</dcterms:created>
  <dcterms:modified xsi:type="dcterms:W3CDTF">2014-12-18T02:21:23Z</dcterms:modified>
</cp:coreProperties>
</file>